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A946-D835-4315-AFEA-E11A692571F1}" type="datetimeFigureOut">
              <a:rPr lang="it-IT" smtClean="0"/>
              <a:pPr/>
              <a:t>23/05/2013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66FE-E209-4068-8284-FF18AD28CA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A946-D835-4315-AFEA-E11A692571F1}" type="datetimeFigureOut">
              <a:rPr lang="it-IT" smtClean="0"/>
              <a:pPr/>
              <a:t>23/05/2013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66FE-E209-4068-8284-FF18AD28CA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A946-D835-4315-AFEA-E11A692571F1}" type="datetimeFigureOut">
              <a:rPr lang="it-IT" smtClean="0"/>
              <a:pPr/>
              <a:t>23/05/2013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66FE-E209-4068-8284-FF18AD28CA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A946-D835-4315-AFEA-E11A692571F1}" type="datetimeFigureOut">
              <a:rPr lang="it-IT" smtClean="0"/>
              <a:pPr/>
              <a:t>23/05/2013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66FE-E209-4068-8284-FF18AD28CA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A946-D835-4315-AFEA-E11A692571F1}" type="datetimeFigureOut">
              <a:rPr lang="it-IT" smtClean="0"/>
              <a:pPr/>
              <a:t>23/05/2013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66FE-E209-4068-8284-FF18AD28CA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A946-D835-4315-AFEA-E11A692571F1}" type="datetimeFigureOut">
              <a:rPr lang="it-IT" smtClean="0"/>
              <a:pPr/>
              <a:t>23/05/2013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66FE-E209-4068-8284-FF18AD28CA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A946-D835-4315-AFEA-E11A692571F1}" type="datetimeFigureOut">
              <a:rPr lang="it-IT" smtClean="0"/>
              <a:pPr/>
              <a:t>23/05/2013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66FE-E209-4068-8284-FF18AD28CA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A946-D835-4315-AFEA-E11A692571F1}" type="datetimeFigureOut">
              <a:rPr lang="it-IT" smtClean="0"/>
              <a:pPr/>
              <a:t>23/05/2013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66FE-E209-4068-8284-FF18AD28CA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A946-D835-4315-AFEA-E11A692571F1}" type="datetimeFigureOut">
              <a:rPr lang="it-IT" smtClean="0"/>
              <a:pPr/>
              <a:t>23/05/2013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66FE-E209-4068-8284-FF18AD28CA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A946-D835-4315-AFEA-E11A692571F1}" type="datetimeFigureOut">
              <a:rPr lang="it-IT" smtClean="0"/>
              <a:pPr/>
              <a:t>23/05/2013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66FE-E209-4068-8284-FF18AD28CA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A946-D835-4315-AFEA-E11A692571F1}" type="datetimeFigureOut">
              <a:rPr lang="it-IT" smtClean="0"/>
              <a:pPr/>
              <a:t>23/05/2013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66FE-E209-4068-8284-FF18AD28CA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A946-D835-4315-AFEA-E11A692571F1}" type="datetimeFigureOut">
              <a:rPr lang="it-IT" smtClean="0"/>
              <a:pPr/>
              <a:t>23/05/2013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666FE-E209-4068-8284-FF18AD28CA1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CIELO&amp;source=images&amp;cd=&amp;cad=rja&amp;docid=LXu3ppa02m3XBM&amp;tbnid=Is_322lp-EdFOM:&amp;ved=0CAUQjRw&amp;url=http://sacroprofanosacro.blogspot.com/2012/01/un-caleidoscopio-come-cielo.html&amp;ei=U6GLUcT3AYTGPcS6geAB&amp;bvm=bv.46226182,bs.1,d.ZGU&amp;psig=AFQjCNFoqgHLiQSh8YqFQX7ZeNyHyzg-qQ&amp;ust=1368191691316646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nave&amp;source=images&amp;cd=&amp;cad=rja&amp;docid=URsIX6zR1e8heM&amp;tbnid=fa7a5Xls3aoCjM:&amp;ved=0CAUQjRw&amp;url=http://it.123rf.com/photo_14405210_sketch-della-nave-a-vela-nautica-in-un-mare.html&amp;ei=sdSUUd5dxYs4v6GAoAs&amp;bvm=bv.46471029,d.ZGU&amp;psig=AFQjCNGBg-26CbD-VBMQup1cucaSp7CM_A&amp;ust=1368794597109015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it/url?sa=i&amp;rct=j&amp;q=flauto+di+legno&amp;source=images&amp;cd=&amp;cad=rja&amp;docid=zaM6D_LE3ZnZ8M&amp;tbnid=yRTX25L-WYDUsM:&amp;ved=0CAUQjRw&amp;url=http://www.imaginarium.it/mini-flauto-legno-42632.htm&amp;ei=N9aUUbDELsuLOfakgfgP&amp;bvm=bv.46471029,d.bGE&amp;psig=AFQjCNHetXiXBep3290HT7X1mccizOFLwQ&amp;ust=136879505492069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google.it/url?sa=i&amp;rct=j&amp;q=felice&amp;source=images&amp;cd=&amp;cad=rja&amp;docid=V36-Who4vNFOzM&amp;tbnid=fo4J58dfLHGdRM:&amp;ved=0CAUQjRw&amp;url=http://www.repubblica.it/tecnologia/2011/12/23/news/italia_felicit_facebook-27084219/&amp;ei=f9aUUeDxD4fvOumVgKgD&amp;bvm=bv.46471029,d.bGE&amp;psig=AFQjCNGNoC0lN-EaN6jOBRuugX_Q_dDOkA&amp;ust=136879509565816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it/url?sa=i&amp;rct=j&amp;q=yogurt&amp;source=images&amp;cd=&amp;cad=rja&amp;docid=q8PVHD2F5EKmGM&amp;tbnid=Qu9R78qCFu_ObM:&amp;ved=0CAUQjRw&amp;url=http://www.viveredonna.it/6-motivi-per-mangiare-lo-yogurt/&amp;ei=JtiUUZjsDoOWPd-PgfAP&amp;bvm=bv.46471029,d.bGE&amp;psig=AFQjCNH62pyfi4e3nDlKB2dDMeQRgM0Juw&amp;ust=136879539217992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www.google.it/url?sa=i&amp;rct=j&amp;q=immenso&amp;source=images&amp;cd=&amp;cad=rja&amp;docid=0rZoCf6Tf9468M&amp;tbnid=3bBkFom8Hm4vdM:&amp;ved=0CAUQjRw&amp;url=http://www.skiforum.it/forum/fotografia/16904-quando-l-immenso-si-illumina-di-immenso.html&amp;ei=gtiUUcn2E4jfOdzYgegN&amp;bvm=bv.46471029,d.bGE&amp;psig=AFQjCNFEaKyS-b1eY-rIqsVjPd4O791eOg&amp;ust=136879560610491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it/url?sa=i&amp;rct=j&amp;q=rami+grigi&amp;source=images&amp;cd=&amp;cad=rja&amp;docid=DQoQVPLZo31N-M&amp;tbnid=U98mDWu87QTyaM:&amp;ved=0CAUQjRw&amp;url=http://it.123rf.com/photo_4674483_uccelli-neri-su-cielo-grigio-con-rami-secchi.html&amp;ei=mdmUUcCCM4feOoj4gNAN&amp;bvm=bv.46471029,d.bGE&amp;psig=AFQjCNFFlmeNnTeH6n1SOnJhvywKZnAsHw&amp;ust=136879584247601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www.google.it/url?sa=i&amp;rct=j&amp;q=lo+zucchero&amp;source=images&amp;cd=&amp;cad=rja&amp;docid=TElJe98HyFkTbM&amp;tbnid=RF5fOSmdQRFy6M:&amp;ved=0CAUQjRw&amp;url=http://www.taccuinistorici.it/ita/news/medioevale/pani---dolci/Zucchero-il-sale-dolce.html&amp;ei=f9qUUeWcM8jeOZqfgYgG&amp;bvm=bv.46471029,d.bGE&amp;psig=AFQjCNHYC7SJqiX3FhoQUIAdU_JCn3D5Rg&amp;ust=13687960615978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sorrento&amp;source=images&amp;cd=&amp;cad=rja&amp;docid=62McMcpeCRI1HM&amp;tbnid=uzOzOdXrGf7FHM:&amp;ved=0CAUQjRw&amp;url=http://www.diabetesporttraining.it/campi/sorrento-na/&amp;ei=p92UUZTrDIXQOZvAgcgG&amp;bvm=bv.46471029,d.Yms&amp;psig=AFQjCNGlHa-QqTjEKjmcKoOj0VahAbMC_w&amp;ust=1368796956827122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it/url?sa=i&amp;rct=j&amp;q=disegni+di+milano&amp;source=images&amp;cd=&amp;cad=rja&amp;docid=ns5rynMb0FFXTM&amp;tbnid=KxWhfZy9gmiVvM:&amp;ved=0CAUQjRw&amp;url=http://www.flickr.com/photos/ambrosianaglobal/7866099294/&amp;ei=FJaLUauILsmHOIvCgdAK&amp;psig=AFQjCNETKFVCqfyRiUiHK7RKvw6muYb4Ow&amp;ust=136818869175647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imgres?q=arcobaleno&amp;start=303&amp;hl=it&amp;rlz=1R2GGLR_itIT409&amp;biw=1440&amp;bih=703&amp;tbm=isch&amp;tbnid=xJX6wmgywAOXZM:&amp;imgrefurl=http://it.yoyowall.com/wallpaper/arcobaleno-frecce-banner.html&amp;docid=gBCrd-yhWuWcIM&amp;imgurl=http://it.yoyowall.com/wallpapers/2013/02/Arcobaleno-frecce-banner-544x960.jpg&amp;w=960&amp;h=544&amp;ei=Aj92UdyxBoyQ7AbZwYHACg&amp;zoom=1&amp;iact=hc&amp;vpx=751&amp;vpy=224&amp;dur=797&amp;hovh=169&amp;hovw=298&amp;tx=184&amp;ty=84&amp;page=10&amp;tbnh=135&amp;tbnw=238&amp;ndsp=35&amp;ved=1t:429,r:28,s:300,i:8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3568" y="548680"/>
            <a:ext cx="7416824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LABORATORIO</a:t>
            </a:r>
          </a:p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“BIS-BIDIS”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547664" y="3861048"/>
            <a:ext cx="58390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Piccole</a:t>
            </a:r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creazioni</a:t>
            </a:r>
          </a:p>
          <a:p>
            <a:pPr algn="ctr"/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realizzate</a:t>
            </a:r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dalla</a:t>
            </a:r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1^C</a:t>
            </a:r>
          </a:p>
          <a:p>
            <a:pPr algn="ctr"/>
            <a:endParaRPr lang="it-I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rilaxati.it/wp-content/uploads/2010/05/Cuccioli-di-animali-07-500x3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6247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115616" y="764704"/>
            <a:ext cx="2447925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it-IT" sz="3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B</a:t>
            </a:r>
            <a:r>
              <a:rPr lang="it-IT" sz="3600" b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ontà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nche</a:t>
            </a:r>
            <a:endParaRPr kumimoji="0" lang="it-IT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L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à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ove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nsegue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iente </a:t>
            </a:r>
            <a:endParaRPr kumimoji="0" lang="it-IT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mportante</a:t>
            </a:r>
            <a:endParaRPr lang="it-IT" sz="3600" b="1" dirty="0" smtClean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magine 87" descr="MP90044873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-171400"/>
            <a:ext cx="1944216" cy="3423359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23528" y="188640"/>
            <a:ext cx="2385910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8688" algn="l"/>
              </a:tabLst>
            </a:pPr>
            <a:r>
              <a:rPr kumimoji="0" lang="it-IT" altLang="zh-TW" sz="48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S</a:t>
            </a:r>
            <a:r>
              <a:rPr kumimoji="0" lang="it-IT" altLang="zh-TW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impatica,</a:t>
            </a:r>
            <a:endParaRPr kumimoji="0" lang="it-IT" altLang="zh-TW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8688" algn="l"/>
              </a:tabLst>
            </a:pPr>
            <a:r>
              <a:rPr kumimoji="0" lang="it-IT" altLang="zh-TW" sz="48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A</a:t>
            </a:r>
            <a:r>
              <a:rPr kumimoji="0" lang="it-IT" altLang="zh-TW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llegra,</a:t>
            </a:r>
            <a:endParaRPr kumimoji="0" lang="it-IT" altLang="zh-TW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8688" algn="l"/>
              </a:tabLst>
            </a:pPr>
            <a:r>
              <a:rPr kumimoji="0" lang="it-IT" altLang="zh-TW" sz="48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R</a:t>
            </a:r>
            <a:r>
              <a:rPr kumimoji="0" lang="it-IT" altLang="zh-TW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umorosa,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928688" algn="l"/>
              </a:tabLst>
            </a:pPr>
            <a:r>
              <a:rPr lang="it-IT" altLang="zh-TW" sz="4800" b="1" u="sng" dirty="0" smtClean="0">
                <a:solidFill>
                  <a:srgbClr val="00B05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A</a:t>
            </a:r>
            <a:r>
              <a:rPr lang="it-IT" altLang="zh-TW" sz="2800" b="1" dirty="0" smtClean="0">
                <a:solidFill>
                  <a:srgbClr val="00B05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bitualmente</a:t>
            </a:r>
            <a:endParaRPr lang="it-IT" altLang="zh-TW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8688" algn="l"/>
              </a:tabLst>
            </a:pPr>
            <a:endParaRPr kumimoji="0" lang="it-IT" altLang="zh-TW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8688" algn="l"/>
              </a:tabLst>
            </a:pPr>
            <a:endParaRPr kumimoji="0" lang="it-IT" altLang="zh-TW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8688" algn="l"/>
              </a:tabLst>
            </a:pPr>
            <a:endParaRPr kumimoji="0" lang="it-IT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9" name="Immagine 83" descr="MC90019897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1636084" cy="2001639"/>
          </a:xfrm>
          <a:prstGeom prst="rect">
            <a:avLst/>
          </a:prstGeom>
          <a:noFill/>
        </p:spPr>
      </p:pic>
      <p:pic>
        <p:nvPicPr>
          <p:cNvPr id="23558" name="Immagine 85" descr="MM90028355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789040"/>
            <a:ext cx="2244588" cy="2160240"/>
          </a:xfrm>
          <a:prstGeom prst="rect">
            <a:avLst/>
          </a:prstGeom>
          <a:noFill/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475656" y="3717032"/>
            <a:ext cx="55446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4050" algn="l"/>
              </a:tabLst>
            </a:pPr>
            <a:r>
              <a:rPr kumimoji="0" lang="it-IT" altLang="zh-TW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C’era una bambina di </a:t>
            </a:r>
            <a:r>
              <a:rPr kumimoji="0" lang="it-IT" altLang="zh-TW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Roncofreddo</a:t>
            </a:r>
            <a:endParaRPr kumimoji="0" lang="it-IT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4050" algn="l"/>
              </a:tabLst>
            </a:pPr>
            <a:r>
              <a:rPr kumimoji="0" lang="it-IT" altLang="zh-TW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 che belava per il freddo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</a:pPr>
            <a:r>
              <a:rPr lang="it-IT" altLang="zh-TW" sz="2400" b="1" dirty="0" smtClean="0">
                <a:solidFill>
                  <a:srgbClr val="00B0F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 per riscaldarsi mangiava il brodo</a:t>
            </a:r>
            <a:endParaRPr lang="it-IT" altLang="zh-TW" sz="2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</a:pPr>
            <a:r>
              <a:rPr lang="it-IT" altLang="zh-TW" sz="2400" b="1" dirty="0" smtClean="0">
                <a:solidFill>
                  <a:srgbClr val="00B0F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   ma dentro ci metteva   l’uovo </a:t>
            </a:r>
            <a:r>
              <a:rPr lang="it-IT" altLang="zh-TW" sz="2400" b="1" dirty="0" smtClean="0">
                <a:solidFill>
                  <a:srgbClr val="00B0F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sodo.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</a:pPr>
            <a:r>
              <a:rPr lang="it-IT" altLang="zh-TW" sz="2400" b="1" dirty="0" smtClean="0">
                <a:solidFill>
                  <a:srgbClr val="00B0F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Quella </a:t>
            </a:r>
            <a:r>
              <a:rPr lang="it-IT" altLang="zh-TW" sz="2400" b="1" dirty="0" smtClean="0">
                <a:solidFill>
                  <a:srgbClr val="00B0F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BANBINOVINA di </a:t>
            </a:r>
            <a:r>
              <a:rPr lang="it-IT" altLang="zh-TW" sz="2400" b="1" dirty="0" err="1" smtClean="0">
                <a:solidFill>
                  <a:srgbClr val="00B0F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Roncofreddo</a:t>
            </a:r>
            <a:r>
              <a:rPr lang="it-IT" altLang="zh-TW" sz="24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it-IT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4050" algn="l"/>
              </a:tabLst>
            </a:pPr>
            <a:endParaRPr kumimoji="0" lang="it-IT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61" grpId="0"/>
      <p:bldP spid="2356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3"/>
          <p:cNvSpPr>
            <a:spLocks noChangeShapeType="1"/>
          </p:cNvSpPr>
          <p:nvPr/>
        </p:nvSpPr>
        <p:spPr bwMode="auto">
          <a:xfrm>
            <a:off x="5060950" y="615950"/>
            <a:ext cx="1143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 rot="10800000" flipV="1">
            <a:off x="395536" y="724054"/>
            <a:ext cx="34563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291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pperplate Gothic Bold" pitchFamily="34" charset="0"/>
                <a:ea typeface="Calibri" pitchFamily="34" charset="0"/>
                <a:cs typeface="Times New Roman" pitchFamily="18" charset="0"/>
              </a:rPr>
              <a:t>Mare-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29100" algn="l"/>
              </a:tabLst>
            </a:pPr>
            <a:r>
              <a:rPr lang="it-IT" sz="2800" dirty="0" smtClean="0">
                <a:latin typeface="Copperplate Gothic Bold" pitchFamily="34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pperplate Gothic Bold" pitchFamily="34" charset="0"/>
                <a:ea typeface="Calibri" pitchFamily="34" charset="0"/>
                <a:cs typeface="Times New Roman" pitchFamily="18" charset="0"/>
              </a:rPr>
              <a:t>azzurro che</a:t>
            </a:r>
            <a:r>
              <a:rPr kumimoji="0" lang="it-IT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pperplate Gothic Bold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smtClean="0">
                <a:latin typeface="Copperplate Gothic Bold" pitchFamily="34" charset="0"/>
                <a:ea typeface="Calibri" pitchFamily="34" charset="0"/>
                <a:cs typeface="Times New Roman" pitchFamily="18" charset="0"/>
              </a:rPr>
              <a:t>non finisce mai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29100" algn="l"/>
              </a:tabLst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pperplate Gothic Bold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29100" algn="l"/>
              </a:tabLst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pperplate Gothic Bold" pitchFamily="34" charset="0"/>
                <a:ea typeface="Calibri" pitchFamily="34" charset="0"/>
                <a:cs typeface="Times New Roman" pitchFamily="18" charset="0"/>
              </a:rPr>
              <a:t> 	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magine 9" descr="C:\Documents and Settings\Sei\Impostazioni locali\Temporary Internet Files\Content.IE5\7KSS2XHD\MP900400818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2656"/>
            <a:ext cx="24482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683568" y="3356992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7030A0"/>
                </a:solidFill>
              </a:rPr>
              <a:t>Millimetro-</a:t>
            </a:r>
          </a:p>
          <a:p>
            <a:r>
              <a:rPr lang="it-IT" sz="3200" b="1" dirty="0" smtClean="0">
                <a:solidFill>
                  <a:srgbClr val="7030A0"/>
                </a:solidFill>
              </a:rPr>
              <a:t>Poco a poco</a:t>
            </a:r>
          </a:p>
          <a:p>
            <a:r>
              <a:rPr lang="it-IT" sz="3200" b="1" dirty="0" smtClean="0">
                <a:solidFill>
                  <a:srgbClr val="7030A0"/>
                </a:solidFill>
              </a:rPr>
              <a:t>metro</a:t>
            </a:r>
            <a:endParaRPr lang="it-IT" sz="3200" b="1" dirty="0">
              <a:solidFill>
                <a:srgbClr val="7030A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687616" y="3429000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3">
                    <a:lumMod val="75000"/>
                  </a:schemeClr>
                </a:solidFill>
              </a:rPr>
              <a:t>Albero-</a:t>
            </a:r>
          </a:p>
          <a:p>
            <a:r>
              <a:rPr lang="it-IT" sz="3200" b="1" dirty="0" smtClean="0">
                <a:solidFill>
                  <a:schemeClr val="accent3">
                    <a:lumMod val="75000"/>
                  </a:schemeClr>
                </a:solidFill>
              </a:rPr>
              <a:t>Due chiome</a:t>
            </a:r>
          </a:p>
          <a:p>
            <a:r>
              <a:rPr lang="it-IT" sz="3200" b="1" dirty="0" smtClean="0">
                <a:solidFill>
                  <a:schemeClr val="accent3">
                    <a:lumMod val="75000"/>
                  </a:schemeClr>
                </a:solidFill>
              </a:rPr>
              <a:t>inverse</a:t>
            </a:r>
            <a:endParaRPr lang="it-IT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4584" name="Picture 8" descr="http://us.123rf.com/400wm/400/400/studiobarcelona/studiobarcelona1203/studiobarcelona120300006/12935174-illustrazione-albero-su-bian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56992"/>
            <a:ext cx="2628912" cy="2952328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6156176" y="551723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/>
              <a:t>MATTEO V.</a:t>
            </a:r>
            <a:endParaRPr lang="it-IT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11" grpId="0"/>
      <p:bldP spid="1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610816"/>
            <a:ext cx="48955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C’ era un grasso signore di Prato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Che mangiava solo cioccolato;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disse che altro non poteva mangiare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perché lo avrebbe fatto ingrassare,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quel dietetico signore di Prato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il_fi" descr="http://www.lagazzettadiviareggio.it/assets/Uploads/articoli/botero-fernando-the-nap-1982-cuadros-fernando-bote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32656"/>
            <a:ext cx="317409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il_fi" descr="http://ambiente.ecoseven.net/images/igallery/resized/ambientetest/foto_del_giorno_albero_nuvola-4281-250-200-90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3511" y="3933056"/>
            <a:ext cx="2960489" cy="2363267"/>
          </a:xfrm>
          <a:prstGeom prst="rect">
            <a:avLst/>
          </a:prstGeom>
          <a:noFill/>
        </p:spPr>
      </p:pic>
      <p:pic>
        <p:nvPicPr>
          <p:cNvPr id="25604" name="Picture 4" descr="http://1.bp.blogspot.com/_jFMAS6bRJDE/TI_9HZFaAwI/AAAAAAAAEqE/mLqKfCUFKm0/s1600/IMG_9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2606676" cy="1924050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 rot="10800000" flipV="1">
            <a:off x="3131840" y="4200763"/>
            <a:ext cx="309634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8" algn="l"/>
                <a:tab pos="3060700" algn="ctr"/>
                <a:tab pos="6119813" algn="r"/>
              </a:tabLst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Albero abbattuto-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8" algn="l"/>
                <a:tab pos="3060700" algn="ctr"/>
                <a:tab pos="6119813" algn="r"/>
              </a:tabLst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sua chioma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338" algn="l"/>
                <a:tab pos="3060700" algn="ctr"/>
                <a:tab pos="6119813" algn="r"/>
              </a:tabLst>
            </a:pPr>
            <a:r>
              <a:rPr lang="it-IT" sz="2800" b="1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Diventa nuvola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8" algn="l"/>
                <a:tab pos="3060700" algn="ctr"/>
                <a:tab pos="6119813" algn="r"/>
              </a:tabLst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5576" y="59492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MATTEO C.</a:t>
            </a:r>
            <a:endParaRPr lang="it-IT" sz="28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l_fi" descr="http://3.bp.blogspot.com/-60N8HXOoMic/ULfmAdcHzTI/AAAAAAAAHi4/c37qzzuemz0/s1600/Gatto-che-ride.-Immagine-di-reperto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98584">
            <a:off x="5302443" y="370404"/>
            <a:ext cx="2811131" cy="2811131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 rot="10800000" flipV="1">
            <a:off x="683568" y="145232"/>
            <a:ext cx="3240360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ONTANDO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ROPPA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IMANENDO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TTENTO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IDENDO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19125" algn="l"/>
              </a:tabLst>
            </a:pPr>
            <a:r>
              <a:rPr lang="it-IT" sz="2800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it-IT" sz="28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TERNAMENTE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4" name="Picture 10" descr="http://4.bp.blogspot.com/-NI2l2yjBqo8/Twrdy3wjzII/AAAAAAAABvI/BUoCs2B1CEI/s1600/mare+e+ciel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284984"/>
            <a:ext cx="5040560" cy="3267075"/>
          </a:xfrm>
          <a:prstGeom prst="rect">
            <a:avLst/>
          </a:prstGeom>
          <a:noFill/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 rot="10800000" flipV="1">
            <a:off x="1475656" y="4149080"/>
            <a:ext cx="46085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IL CIELO-</a:t>
            </a:r>
            <a:endParaRPr kumimoji="0" lang="it-IT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IL</a:t>
            </a:r>
            <a:r>
              <a:rPr kumimoji="0" lang="it-IT" sz="2800" b="1" i="0" u="none" strike="noStrike" cap="none" normalizeH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LASCIAPASSARE</a:t>
            </a:r>
            <a:endParaRPr kumimoji="0" lang="it-IT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PER L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INFINITO</a:t>
            </a:r>
            <a:endParaRPr kumimoji="0" lang="it-IT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444208" y="5157192"/>
            <a:ext cx="2699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ALESSANDRO MICHELACCI</a:t>
            </a:r>
            <a:endParaRPr lang="it-IT" sz="2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99592" y="764704"/>
            <a:ext cx="1800200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osso                                                                          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sare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ssere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empre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905000" algn="l"/>
              </a:tabLst>
            </a:pPr>
            <a:r>
              <a:rPr lang="it-IT" sz="280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it-IT" sz="28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mmortale 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</a:tabLst>
            </a:pPr>
            <a:r>
              <a:rPr lang="it-IT" sz="280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it-IT" sz="28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nima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139952" y="3573016"/>
            <a:ext cx="4824536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C’era una signorina di Forlì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che suonava il flauto ogni dì;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un giorno smise di suonarlo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 decise di buttarlo,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Quella sgangherata signorina di Forlì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l_fi" descr="http://www.martinanews.it/wp-content/uploads/2012/12/CerenHepyucelph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6268">
            <a:off x="4817058" y="929152"/>
            <a:ext cx="3104916" cy="201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us.123rf.com/400wm/400/400/jelen80/jelen800902/jelen80090200054/4374280-note-musical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3024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436096" y="609329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FEDERICA</a:t>
            </a:r>
            <a:endParaRPr lang="it-IT" sz="28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548680"/>
            <a:ext cx="266429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accio 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rrabbiare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avigo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igzagando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llegramente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292080" y="3573016"/>
            <a:ext cx="295592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Trentino-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D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ivertito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C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anto di gioia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l_fi" descr="http://myop.it/pictures/ops/1251879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06210">
            <a:off x="796647" y="3589611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us.123rf.com/400wm/400/400/angelp/angelp1207/angelp120700016/14405210-sketch-della-nave-a-vela-nautica-in-un-mar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0"/>
            <a:ext cx="3672408" cy="367240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004048" y="476672"/>
            <a:ext cx="3672408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ELICE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IDENTE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it-IT" sz="28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OMPE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it-IT" sz="28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MMENSAMENTE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67544" y="3753036"/>
            <a:ext cx="43204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era un signore di Bologna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Che puzzava come una fogna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Fabbricava flauti di legno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E divenne capo del regno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Il fortunato signore di Bologna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6" name="Picture 6" descr="http://www.imaginarium.it/photo/mini-flauto-di-legno_42632_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48957">
            <a:off x="5292080" y="3356992"/>
            <a:ext cx="3024336" cy="3024336"/>
          </a:xfrm>
          <a:prstGeom prst="rect">
            <a:avLst/>
          </a:prstGeom>
          <a:noFill/>
        </p:spPr>
      </p:pic>
      <p:pic>
        <p:nvPicPr>
          <p:cNvPr id="30728" name="Picture 8" descr="http://cdn.download.repubblica.it/images/2011/12/23/051927349-a6152217-78a3-4078-b0cd-5da31bd58c9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35077">
            <a:off x="968427" y="761530"/>
            <a:ext cx="2590232" cy="2590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860032" y="620688"/>
            <a:ext cx="30963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RATIFICAZIONE 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NICA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LLUMINARSI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ALL’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MMENSO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 rot="10800000" flipV="1">
            <a:off x="1259632" y="3510880"/>
            <a:ext cx="244827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it-IT" sz="32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IGERISCO</a:t>
            </a:r>
            <a:endParaRPr lang="it-IT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OGURT                                                          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EGGERO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A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LTAMENTE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N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ATURALE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0" name="Picture 6" descr="http://www.viveredonna.it/wp-content/uploads/2011/04/yogurt-bian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1280">
            <a:off x="4701173" y="3838792"/>
            <a:ext cx="3648405" cy="2736304"/>
          </a:xfrm>
          <a:prstGeom prst="rect">
            <a:avLst/>
          </a:prstGeom>
          <a:noFill/>
        </p:spPr>
      </p:pic>
      <p:pic>
        <p:nvPicPr>
          <p:cNvPr id="31752" name="Picture 8" descr="http://www.skiforum.it/skiforum/upload/foto/16063-dscf027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75400">
            <a:off x="395536" y="476672"/>
            <a:ext cx="3609261" cy="27089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67544" y="476672"/>
            <a:ext cx="288032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TW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L</a:t>
            </a:r>
            <a:r>
              <a:rPr kumimoji="0" lang="it-IT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’ ESSENZIALE</a:t>
            </a:r>
            <a:endParaRPr kumimoji="0" lang="it-IT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TW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O</a:t>
            </a:r>
            <a:r>
              <a:rPr kumimoji="0" lang="it-IT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RMAI</a:t>
            </a:r>
            <a:endParaRPr kumimoji="0" lang="it-IT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TW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R</a:t>
            </a:r>
            <a:r>
              <a:rPr kumimoji="0" lang="it-IT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ICORDA</a:t>
            </a:r>
            <a:endParaRPr kumimoji="0" lang="it-IT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TW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E</a:t>
            </a:r>
            <a:r>
              <a:rPr kumimoji="0" lang="it-IT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MOZIONI</a:t>
            </a:r>
            <a:endParaRPr kumimoji="0" lang="it-IT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TW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N</a:t>
            </a:r>
            <a:r>
              <a:rPr kumimoji="0" lang="it-IT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UOVE</a:t>
            </a:r>
            <a:endParaRPr kumimoji="0" lang="it-IT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TW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Z</a:t>
            </a:r>
            <a:r>
              <a:rPr kumimoji="0" lang="it-IT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UCCHEROSE</a:t>
            </a:r>
            <a:endParaRPr kumimoji="0" lang="it-IT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TW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O</a:t>
            </a:r>
            <a:r>
              <a:rPr kumimoji="0" lang="it-IT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PPORTUNITA’</a:t>
            </a:r>
            <a:endParaRPr kumimoji="0" lang="it-IT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724128" y="3182779"/>
            <a:ext cx="26642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TW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G</a:t>
            </a:r>
            <a:r>
              <a:rPr kumimoji="0" lang="it-IT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RIGI</a:t>
            </a:r>
            <a:endParaRPr kumimoji="0" lang="it-IT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TW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R</a:t>
            </a:r>
            <a:r>
              <a:rPr kumimoji="0" lang="it-IT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AMI</a:t>
            </a:r>
            <a:endParaRPr kumimoji="0" lang="it-IT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TW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I</a:t>
            </a:r>
            <a:r>
              <a:rPr kumimoji="0" lang="it-IT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N</a:t>
            </a:r>
            <a:endParaRPr kumimoji="0" lang="it-IT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TW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L</a:t>
            </a:r>
            <a:r>
              <a:rPr kumimoji="0" lang="it-IT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ONTANANZA</a:t>
            </a:r>
            <a:r>
              <a:rPr kumimoji="0" lang="it-IT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TW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L</a:t>
            </a:r>
            <a:r>
              <a:rPr kumimoji="0" lang="it-IT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ONTANANZA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zh-TW" sz="3200" dirty="0" smtClean="0">
                <a:solidFill>
                  <a:srgbClr val="FF000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I</a:t>
            </a:r>
            <a:r>
              <a:rPr lang="it-IT" altLang="zh-TW" sz="3200" dirty="0" smtClean="0">
                <a:latin typeface="Calibri" pitchFamily="34" charset="0"/>
                <a:ea typeface="PMingLiU" pitchFamily="18" charset="-120"/>
                <a:cs typeface="Times New Roman" pitchFamily="18" charset="0"/>
              </a:rPr>
              <a:t>MMOBILE</a:t>
            </a:r>
            <a:endParaRPr kumimoji="0" lang="it-IT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http://us.123rf.com/400wm/400/400/alexandkz/alexandkz0904/alexandkz090400116/4674483-uccelli-neri-su-cielo-grigio-con-rami-secch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6156">
            <a:off x="984741" y="3607497"/>
            <a:ext cx="4002281" cy="2592288"/>
          </a:xfrm>
          <a:prstGeom prst="rect">
            <a:avLst/>
          </a:prstGeom>
          <a:noFill/>
        </p:spPr>
      </p:pic>
      <p:pic>
        <p:nvPicPr>
          <p:cNvPr id="32774" name="Picture 6" descr="http://www.taccuinistorici.it/fotonews/42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42689">
            <a:off x="4979445" y="674887"/>
            <a:ext cx="2850325" cy="233888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9" name="il_fi" descr="http://www.lettera22.it/gif/8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93837"/>
            <a:ext cx="2808312" cy="2486583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4860032" y="1156683"/>
            <a:ext cx="35084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orte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dirty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stile,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agioni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ndegne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ià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ndimenticate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l_fi" descr="http://www.superedo.it/sfondi/sfondi/Mare/Pesci%20Tropicali/pesci_tropicali_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0"/>
            <a:ext cx="33123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3568" y="3897923"/>
            <a:ext cx="33843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Un lago-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il pesce salta.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rumore del silenzio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5536" y="260648"/>
            <a:ext cx="2771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EDENDO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FFRANTO                                                                                                     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ISTANZA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NFINITA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SAI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ORRERE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NDIETRO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l_fi" descr="http://images.nital.it/nikonschool/nikon-workshop/mauritania/03-mauritana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3639">
            <a:off x="3328317" y="667110"/>
            <a:ext cx="3639493" cy="253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563888" y="4086364"/>
            <a:ext cx="55801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UNA POVERA CIECA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SORRENTO                                                                    ERA FERMA AD UN SEMAFORO SPENTO                                                                    POICHE’ ERA VEGGENTE                                                                                       GIRO’ VERSO PONENTE                                                                                                QUELLA DISORIENTATA CIECA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SORRENTO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diabetesporttraining.it/contents/images/campi/fullscreen/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0547">
            <a:off x="296837" y="4334006"/>
            <a:ext cx="3168352" cy="212147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372200" y="2636912"/>
            <a:ext cx="22322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</a:t>
            </a:r>
            <a:endParaRPr kumimoji="0" lang="it-IT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ssere </a:t>
            </a:r>
            <a:endParaRPr kumimoji="0" lang="it-IT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ara</a:t>
            </a:r>
            <a:endParaRPr kumimoji="0" lang="it-IT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</a:t>
            </a:r>
            <a:endParaRPr kumimoji="0" lang="it-IT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ulla</a:t>
            </a:r>
            <a:endParaRPr kumimoji="0" lang="it-IT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ssorbo</a:t>
            </a:r>
            <a:endParaRPr kumimoji="0" lang="it-IT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37649" y="535706"/>
            <a:ext cx="22322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ende</a:t>
            </a:r>
            <a:endParaRPr kumimoji="0" lang="it-IT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ro</a:t>
            </a:r>
            <a:endParaRPr kumimoji="0" lang="it-IT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ille</a:t>
            </a:r>
            <a:endParaRPr kumimoji="0" lang="it-IT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ltre</a:t>
            </a:r>
            <a:endParaRPr kumimoji="0" lang="it-IT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l_fi" descr="http://www.rai.it/dl/img/2012/08/1344604385357STEL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1960">
            <a:off x="1199241" y="1668173"/>
            <a:ext cx="4654640" cy="43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99592" y="1844824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solidFill>
                  <a:srgbClr val="00B050"/>
                </a:solidFill>
              </a:rPr>
              <a:t>Nora -</a:t>
            </a:r>
          </a:p>
          <a:p>
            <a:r>
              <a:rPr lang="it-IT" sz="6000" b="1" dirty="0" smtClean="0">
                <a:solidFill>
                  <a:srgbClr val="00B050"/>
                </a:solidFill>
              </a:rPr>
              <a:t>a</a:t>
            </a:r>
            <a:r>
              <a:rPr lang="it-IT" sz="6000" b="1" dirty="0" smtClean="0">
                <a:solidFill>
                  <a:srgbClr val="00B050"/>
                </a:solidFill>
              </a:rPr>
              <a:t> casa mia</a:t>
            </a:r>
          </a:p>
          <a:p>
            <a:r>
              <a:rPr lang="it-IT" sz="6000" b="1" dirty="0" smtClean="0">
                <a:solidFill>
                  <a:srgbClr val="00B050"/>
                </a:solidFill>
              </a:rPr>
              <a:t>p</a:t>
            </a:r>
            <a:r>
              <a:rPr lang="it-IT" sz="6000" b="1" dirty="0" smtClean="0">
                <a:solidFill>
                  <a:srgbClr val="00B050"/>
                </a:solidFill>
              </a:rPr>
              <a:t>iange e beve</a:t>
            </a:r>
            <a:endParaRPr lang="it-IT" sz="6000" b="1" dirty="0">
              <a:solidFill>
                <a:srgbClr val="00B0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48064" y="501317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/>
              <a:t>DANNY</a:t>
            </a:r>
            <a:endParaRPr lang="it-IT" sz="2800" b="1" i="1" dirty="0"/>
          </a:p>
        </p:txBody>
      </p:sp>
      <p:pic>
        <p:nvPicPr>
          <p:cNvPr id="1026" name="Picture 2" descr="http://t3.gstatic.com/images?q=tbn:ANd9GcRKnCOBjZ3diTONieo7qtSp3DAywRtM2kN3Clmoa9Whx4l2qGkS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052736"/>
            <a:ext cx="251866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11560" y="1719929"/>
            <a:ext cx="51125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66FF66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RENDERE</a:t>
            </a:r>
            <a:endParaRPr kumimoji="0" lang="it-IT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FF9933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LLEGRIA</a:t>
            </a:r>
            <a:endParaRPr kumimoji="0" lang="it-IT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66FF66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 ASCIARE</a:t>
            </a:r>
            <a:endParaRPr kumimoji="0" lang="it-IT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FF9933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L </a:t>
            </a:r>
            <a:r>
              <a:rPr lang="it-IT" sz="3200" b="1" dirty="0" smtClean="0">
                <a:solidFill>
                  <a:srgbClr val="E36C0A"/>
                </a:solidFill>
                <a:latin typeface="Calibri"/>
                <a:ea typeface="Calibri" pitchFamily="34" charset="0"/>
                <a:cs typeface="Times New Roman" pitchFamily="18" charset="0"/>
              </a:rPr>
              <a:t>‘</a:t>
            </a:r>
            <a:endParaRPr kumimoji="0" lang="it-IT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66FF66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RMONIA</a:t>
            </a:r>
            <a:endParaRPr kumimoji="0" lang="it-IT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FF9933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V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OLANDO</a:t>
            </a:r>
            <a:endParaRPr kumimoji="0" lang="it-IT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66FF66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O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RMAI</a:t>
            </a:r>
            <a:endParaRPr kumimoji="0" lang="it-IT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FF9933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L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ONTANO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66FF66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O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RIZZONTE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il_fi" descr="http://www.volleybarga.it/Image/Icon_Pallavolo_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27649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4644008" y="450912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DEBORA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1560" y="332656"/>
            <a:ext cx="21602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omic Sans MS" pitchFamily="66" charset="0"/>
                <a:cs typeface="Arial" pitchFamily="34" charset="0"/>
              </a:rPr>
              <a:t>G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cs typeface="Arial" pitchFamily="34" charset="0"/>
              </a:rPr>
              <a:t>iocavo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omic Sans MS" pitchFamily="66" charset="0"/>
                <a:cs typeface="Arial" pitchFamily="34" charset="0"/>
              </a:rPr>
              <a:t>I 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cs typeface="Arial" pitchFamily="34" charset="0"/>
              </a:rPr>
              <a:t>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omic Sans MS" pitchFamily="66" charset="0"/>
                <a:cs typeface="Arial" pitchFamily="34" charset="0"/>
              </a:rPr>
              <a:t>O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cs typeface="Arial" pitchFamily="34" charset="0"/>
              </a:rPr>
              <a:t>vunque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omic Sans MS" pitchFamily="66" charset="0"/>
                <a:cs typeface="Arial" pitchFamily="34" charset="0"/>
              </a:rPr>
              <a:t>R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cs typeface="Arial" pitchFamily="34" charset="0"/>
              </a:rPr>
              <a:t>imanendo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omic Sans MS" pitchFamily="66" charset="0"/>
                <a:cs typeface="Arial" pitchFamily="34" charset="0"/>
              </a:rPr>
              <a:t>G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cs typeface="Arial" pitchFamily="34" charset="0"/>
              </a:rPr>
              <a:t>iuliva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omic Sans MS" pitchFamily="66" charset="0"/>
                <a:cs typeface="Arial" pitchFamily="34" charset="0"/>
              </a:rPr>
              <a:t>I 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cs typeface="Arial" pitchFamily="34" charset="0"/>
              </a:rPr>
              <a:t>mmersa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omic Sans MS" pitchFamily="66" charset="0"/>
                <a:cs typeface="Arial" pitchFamily="34" charset="0"/>
              </a:rPr>
              <a:t>A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cs typeface="Arial" pitchFamily="34" charset="0"/>
              </a:rPr>
              <a:t>ltrove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Forte" pitchFamily="66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 descr="C:\Documents and Settings\Nove\Impostazioni locali\Temporary Internet Files\Content.IE5\KPVLUWSG\MC900383640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48680"/>
            <a:ext cx="23762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67744" y="4221088"/>
            <a:ext cx="6660232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omic Sans MS" pitchFamily="66" charset="0"/>
                <a:cs typeface="Arial" pitchFamily="34" charset="0"/>
              </a:rPr>
              <a:t>C’ ERA UN  POETA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Comic Sans MS" pitchFamily="66" charset="0"/>
                <a:cs typeface="Arial" pitchFamily="34" charset="0"/>
              </a:rPr>
              <a:t>DI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omic Sans MS" pitchFamily="66" charset="0"/>
                <a:cs typeface="Arial" pitchFamily="34" charset="0"/>
              </a:rPr>
              <a:t> FORLI’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omic Sans MS" pitchFamily="66" charset="0"/>
                <a:cs typeface="Arial" pitchFamily="34" charset="0"/>
              </a:rPr>
              <a:t>ANDO’ IN UNA PINETA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omic Sans MS" pitchFamily="66" charset="0"/>
                <a:cs typeface="Arial" pitchFamily="34" charset="0"/>
              </a:rPr>
              <a:t>SUBITO DOPO MORI’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omic Sans MS" pitchFamily="66" charset="0"/>
                <a:cs typeface="Arial" pitchFamily="34" charset="0"/>
              </a:rPr>
              <a:t>E DISSERO CHE FU FREDDATO LI’ PER LI’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omic Sans MS" pitchFamily="66" charset="0"/>
                <a:cs typeface="Arial" pitchFamily="34" charset="0"/>
              </a:rPr>
              <a:t>QUELL’ INCAUTO POETA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Comic Sans MS" pitchFamily="66" charset="0"/>
                <a:cs typeface="Arial" pitchFamily="34" charset="0"/>
              </a:rPr>
              <a:t>DI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omic Sans MS" pitchFamily="66" charset="0"/>
                <a:cs typeface="Arial" pitchFamily="34" charset="0"/>
              </a:rPr>
              <a:t>FORLI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omic Sans MS" pitchFamily="66" charset="0"/>
                <a:cs typeface="Arial" pitchFamily="34" charset="0"/>
              </a:rPr>
              <a:t>’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l_fi" descr="http://klimt77.altervista.org/_altervista_ht/-----------2011/_AGO_2011/ONDE.jpg"/>
          <p:cNvPicPr/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323528" y="692696"/>
            <a:ext cx="36004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83568" y="1647089"/>
            <a:ext cx="28083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9813" algn="r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BA51A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Calibri" pitchFamily="34" charset="0"/>
                <a:cs typeface="Times New Roman" pitchFamily="18" charset="0"/>
              </a:rPr>
              <a:t>ove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9813" algn="r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BA51A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Demi Cond" pitchFamily="34" charset="0"/>
                <a:ea typeface="Calibri" pitchFamily="34" charset="0"/>
                <a:cs typeface="Times New Roman" pitchFamily="18" charset="0"/>
              </a:rPr>
              <a:t>ndeggiano                        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9813" algn="r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BA51A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Calibri" pitchFamily="34" charset="0"/>
                <a:cs typeface="Times New Roman" pitchFamily="18" charset="0"/>
              </a:rPr>
              <a:t>aree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9813" algn="r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BA51A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Calibri" pitchFamily="34" charset="0"/>
                <a:cs typeface="Times New Roman" pitchFamily="18" charset="0"/>
              </a:rPr>
              <a:t>morose   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292080" y="2996952"/>
            <a:ext cx="2448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La rosa rossa-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Profumava di neve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Ed era gioia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8437" name="il_fi" descr="http://bookandnegative.altervista.org/blog/wp-content/uploads/2012/05/rose-ros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4348187" cy="3168352"/>
          </a:xfrm>
          <a:prstGeom prst="rect">
            <a:avLst/>
          </a:prstGeom>
          <a:noFill/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716016" y="2612231"/>
            <a:ext cx="367240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La rosa rossa-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profumava di neve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Elephant" pitchFamily="18" charset="0"/>
                <a:ea typeface="Calibri" pitchFamily="34" charset="0"/>
                <a:cs typeface="Times New Roman" pitchFamily="18" charset="0"/>
              </a:rPr>
              <a:t>                                                   era gioia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694437"/>
            <a:ext cx="338437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EMPESTIVAMENTE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ICORDAVO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ESIDERIO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SAUDITO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SSOLUTAMENTE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TOPISTICO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860032" y="260648"/>
            <a:ext cx="39239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ICREATO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ENTIMENTO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IPICAMENTE</a:t>
            </a:r>
            <a:endParaRPr lang="it-IT" sz="2800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MMAGINARIO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SSOLUTAMENTE</a:t>
            </a:r>
            <a:endParaRPr lang="it-IT" sz="2800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OSTALGICO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nda 1 4"/>
          <p:cNvSpPr/>
          <p:nvPr/>
        </p:nvSpPr>
        <p:spPr>
          <a:xfrm>
            <a:off x="467544" y="4077072"/>
            <a:ext cx="5616624" cy="3024336"/>
          </a:xfrm>
          <a:prstGeom prst="wav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43608" y="4653136"/>
            <a:ext cx="45365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C’ERA UN MORIBONDO </a:t>
            </a:r>
            <a:r>
              <a:rPr kumimoji="0" lang="it-IT" sz="200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it-IT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MILANO</a:t>
            </a:r>
            <a:endParaRPr kumimoji="0" lang="it-IT" sz="2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CHE LEGGEVA IL CORANO</a:t>
            </a:r>
            <a:endParaRPr kumimoji="0" lang="it-IT" sz="2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QUANDO LEGGEVA SI IMMERGEVA </a:t>
            </a:r>
            <a:endParaRPr kumimoji="0" lang="it-IT" sz="2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 POI SI PERDEVA</a:t>
            </a:r>
            <a:endParaRPr kumimoji="0" lang="it-IT" sz="2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QUEL LETTORE MORIBONDO </a:t>
            </a:r>
            <a:r>
              <a:rPr kumimoji="0" lang="it-IT" sz="200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it-IT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MILANO</a:t>
            </a:r>
            <a:endParaRPr kumimoji="0" lang="it-IT" sz="2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farm9.staticflickr.com/8432/7866099294_25dfe07d33_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653136"/>
            <a:ext cx="239517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/>
      <p:bldP spid="194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l_fi" descr="http://4.bp.blogspot.com/-dDuil0V-UEg/Tav9G2cT2uI/AAAAAAAAAJo/0C0dXmbSzHA/s1600/solo+immaginare.JPG"/>
          <p:cNvPicPr>
            <a:picLocks noChangeArrowheads="1"/>
          </p:cNvPicPr>
          <p:nvPr/>
        </p:nvPicPr>
        <p:blipFill>
          <a:blip r:embed="rId2" cstate="print">
            <a:lum bright="15000" contrast="54000"/>
          </a:blip>
          <a:srcRect/>
          <a:stretch>
            <a:fillRect/>
          </a:stretch>
        </p:blipFill>
        <p:spPr bwMode="auto">
          <a:xfrm>
            <a:off x="5220072" y="1196752"/>
            <a:ext cx="3563888" cy="4104456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 rot="10800000" flipV="1">
            <a:off x="899592" y="1052736"/>
            <a:ext cx="446449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auhaus 93" pitchFamily="82" charset="0"/>
                <a:ea typeface="SimSun" pitchFamily="2" charset="-122"/>
                <a:cs typeface="Times New Roman" pitchFamily="18" charset="0"/>
              </a:rPr>
              <a:t>Immaginare…</a:t>
            </a:r>
            <a:endParaRPr kumimoji="0" lang="it-IT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4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oper Black" pitchFamily="18" charset="0"/>
                <a:ea typeface="SimSun" pitchFamily="2" charset="-122"/>
                <a:cs typeface="Times New Roman" pitchFamily="18" charset="0"/>
              </a:rPr>
              <a:t>Come volare,</a:t>
            </a:r>
            <a:endParaRPr kumimoji="0" lang="it-IT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4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oper Black" pitchFamily="18" charset="0"/>
                <a:ea typeface="SimSun" pitchFamily="2" charset="-122"/>
                <a:cs typeface="Times New Roman" pitchFamily="18" charset="0"/>
              </a:rPr>
              <a:t>non è come giocare,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4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oper Black" pitchFamily="18" charset="0"/>
                <a:ea typeface="SimSun" pitchFamily="2" charset="-122"/>
                <a:cs typeface="Times New Roman" pitchFamily="18" charset="0"/>
              </a:rPr>
              <a:t>è  IMMAGINARE</a:t>
            </a:r>
            <a:r>
              <a:rPr kumimoji="0" lang="it-IT" alt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47864" y="530120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ROSSANA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l_fi" descr="http://barcellona.socialtripper.it/sites/barcellona/IMG/jpg/00barcellona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34846">
            <a:off x="521846" y="3674356"/>
            <a:ext cx="2914823" cy="3155311"/>
          </a:xfrm>
          <a:prstGeom prst="rect">
            <a:avLst/>
          </a:prstGeom>
          <a:noFill/>
        </p:spPr>
      </p:pic>
      <p:pic>
        <p:nvPicPr>
          <p:cNvPr id="20483" name="Immagin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43450"/>
            <a:ext cx="2225675" cy="2114550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 rot="10800000" flipV="1">
            <a:off x="1547664" y="260648"/>
            <a:ext cx="71642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C’era una ragazza di BARCELLONA</a:t>
            </a:r>
            <a:endParaRPr kumimoji="0" lang="it-IT" altLang="zh-CN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zh-CN" sz="40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c</a:t>
            </a:r>
            <a:r>
              <a:rPr kumimoji="0" lang="it-IT" altLang="zh-CN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he  indossava una </a:t>
            </a:r>
            <a:r>
              <a:rPr kumimoji="0" lang="it-IT" altLang="zh-CN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gonnona</a:t>
            </a:r>
            <a:r>
              <a:rPr kumimoji="0" lang="it-IT" altLang="zh-CN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it-IT" altLang="zh-CN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zh-CN" sz="40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e</a:t>
            </a:r>
            <a:r>
              <a:rPr kumimoji="0" lang="it-IT" altLang="zh-CN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ballava per gli ANIMALI</a:t>
            </a:r>
            <a:endParaRPr kumimoji="0" lang="it-IT" altLang="zh-CN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zh-CN" sz="40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c</a:t>
            </a:r>
            <a:r>
              <a:rPr kumimoji="0" lang="it-IT" altLang="zh-CN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he stavano nei VIALI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zh-CN" sz="40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QUELLA strampalata ragazza di Barcellona</a:t>
            </a:r>
            <a:r>
              <a:rPr lang="it-IT" altLang="zh-CN" sz="20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.</a:t>
            </a:r>
            <a:r>
              <a:rPr lang="it-IT" altLang="zh-CN" sz="1100" dirty="0" smtClean="0">
                <a:latin typeface="Arial" pitchFamily="34" charset="0"/>
                <a:cs typeface="Arial" pitchFamily="34" charset="0"/>
              </a:rPr>
              <a:t> </a:t>
            </a:r>
            <a:endParaRPr lang="it-IT" altLang="zh-CN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zh-CN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79912" y="573325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ALBERTO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3528" y="332656"/>
            <a:ext cx="2736304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libri" pitchFamily="34" charset="0"/>
                <a:cs typeface="Arial" pitchFamily="34" charset="0"/>
              </a:rPr>
              <a:t>AVIGO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FABF8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libri" pitchFamily="34" charset="0"/>
                <a:cs typeface="Arial" pitchFamily="34" charset="0"/>
              </a:rPr>
              <a:t>RGOGLIOSA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31849B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libri" pitchFamily="34" charset="0"/>
                <a:cs typeface="Arial" pitchFamily="34" charset="0"/>
              </a:rPr>
              <a:t>EMENDO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31849B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libri" pitchFamily="34" charset="0"/>
                <a:cs typeface="Arial" pitchFamily="34" charset="0"/>
              </a:rPr>
              <a:t>ERRORE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31849B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Calibri" pitchFamily="34" charset="0"/>
                <a:cs typeface="Arial" pitchFamily="34" charset="0"/>
              </a:rPr>
              <a:t>NASPETTABILE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444208" y="332656"/>
            <a:ext cx="31318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2450" algn="l"/>
              </a:tabLst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                                                                                                                                 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2450" algn="l"/>
              </a:tabLst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ARE                                                                       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245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                                                                       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2450" algn="l"/>
              </a:tabLst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ONNO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l"/>
              </a:tabLst>
            </a:pPr>
            <a:r>
              <a:rPr lang="it-IT" sz="28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it-IT" sz="2800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NNEGA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2450" algn="l"/>
              </a:tabLst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64088" y="2060848"/>
            <a:ext cx="4463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2450" algn="l"/>
              </a:tabLst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779912" y="2852936"/>
            <a:ext cx="43924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99"/>
                </a:solidFill>
                <a:effectLst/>
                <a:latin typeface="Calibri" pitchFamily="34" charset="0"/>
                <a:cs typeface="Arial" pitchFamily="34" charset="0"/>
              </a:rPr>
              <a:t>La libreria è come la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99"/>
                </a:solidFill>
                <a:effectLst/>
                <a:latin typeface="Calibri" pitchFamily="34" charset="0"/>
                <a:cs typeface="Arial" pitchFamily="34" charset="0"/>
              </a:rPr>
              <a:t>cartoleria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99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99"/>
                </a:solidFill>
                <a:effectLst/>
                <a:latin typeface="Calibri" pitchFamily="34" charset="0"/>
                <a:cs typeface="Arial" pitchFamily="34" charset="0"/>
              </a:rPr>
              <a:t>Contiene le cartelline dove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t-IT" sz="2400" b="1" dirty="0" smtClean="0">
                <a:solidFill>
                  <a:srgbClr val="FF6699"/>
                </a:solidFill>
                <a:latin typeface="Calibri" pitchFamily="34" charset="0"/>
                <a:cs typeface="Arial" pitchFamily="34" charset="0"/>
              </a:rPr>
              <a:t>c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99"/>
                </a:solidFill>
                <a:effectLst/>
                <a:latin typeface="Calibri" pitchFamily="34" charset="0"/>
                <a:cs typeface="Arial" pitchFamily="34" charset="0"/>
              </a:rPr>
              <a:t>ustodisce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99"/>
                </a:solidFill>
                <a:effectLst/>
                <a:latin typeface="Calibri" pitchFamily="34" charset="0"/>
                <a:cs typeface="Arial" pitchFamily="34" charset="0"/>
              </a:rPr>
              <a:t>disegni di bambine 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99"/>
                </a:solidFill>
                <a:effectLst/>
                <a:latin typeface="Calibri" pitchFamily="34" charset="0"/>
                <a:cs typeface="Arial" pitchFamily="34" charset="0"/>
              </a:rPr>
              <a:t>è tutta bianca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99"/>
                </a:solidFill>
                <a:effectLst/>
                <a:latin typeface="Calibri" pitchFamily="34" charset="0"/>
                <a:cs typeface="Arial" pitchFamily="34" charset="0"/>
              </a:rPr>
              <a:t>e si sente sempre stanca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99"/>
                </a:solidFill>
                <a:effectLst/>
                <a:latin typeface="Calibri" pitchFamily="34" charset="0"/>
                <a:cs typeface="Arial" pitchFamily="34" charset="0"/>
              </a:rPr>
              <a:t>la libreria 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FF6699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99"/>
                </a:solidFill>
                <a:effectLst/>
                <a:latin typeface="Calibri" pitchFamily="34" charset="0"/>
                <a:cs typeface="Arial" pitchFamily="34" charset="0"/>
              </a:rPr>
              <a:t>è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99"/>
                </a:solidFill>
                <a:effectLst/>
                <a:latin typeface="Calibri" pitchFamily="34" charset="0"/>
                <a:cs typeface="Arial" pitchFamily="34" charset="0"/>
              </a:rPr>
              <a:t>la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99"/>
                </a:solidFill>
                <a:effectLst/>
                <a:latin typeface="Calibri" pitchFamily="34" charset="0"/>
                <a:cs typeface="Arial" pitchFamily="34" charset="0"/>
              </a:rPr>
              <a:t>mia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6699"/>
                </a:solidFill>
                <a:effectLst/>
                <a:latin typeface="Calibri" pitchFamily="34" charset="0"/>
                <a:cs typeface="Arial" pitchFamily="34" charset="0"/>
              </a:rPr>
              <a:t>grande prateria. </a:t>
            </a:r>
            <a:endParaRPr kumimoji="0" lang="it-IT" sz="1100" b="1" i="0" u="none" strike="noStrike" cap="none" normalizeH="0" baseline="0" dirty="0" smtClean="0">
              <a:ln>
                <a:noFill/>
              </a:ln>
              <a:solidFill>
                <a:srgbClr val="FF6699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l_fi" descr="http://www.arredoidee.com/wp-content/uploads/immagini/libreria-componibile-colorat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g_hi" descr="http://t2.gstatic.com/images?q=tbn:ANd9GcQF2oU9FWqOncqhTcGqk8pKpzMkVDdKIqiu1qTKCh6rNuqkkK9GKA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88640"/>
            <a:ext cx="3200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  <p:bldP spid="21510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514</Words>
  <Application>Microsoft Office PowerPoint</Application>
  <PresentationFormat>Presentazione su schermo (4:3)</PresentationFormat>
  <Paragraphs>214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54</cp:revision>
  <dcterms:created xsi:type="dcterms:W3CDTF">2013-05-02T12:42:52Z</dcterms:created>
  <dcterms:modified xsi:type="dcterms:W3CDTF">2013-05-23T13:23:04Z</dcterms:modified>
</cp:coreProperties>
</file>