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81" r:id="rId13"/>
    <p:sldId id="263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D8F6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8E6D-2AC5-4F7F-A418-0F4D9B5EB732}" type="datetimeFigureOut">
              <a:rPr lang="it-IT" smtClean="0"/>
              <a:pPr/>
              <a:t>31/05/2014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5D2C-B8A5-410D-8237-B7A6B079E6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8E6D-2AC5-4F7F-A418-0F4D9B5EB732}" type="datetimeFigureOut">
              <a:rPr lang="it-IT" smtClean="0"/>
              <a:pPr/>
              <a:t>31/05/2014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5D2C-B8A5-410D-8237-B7A6B079E6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8E6D-2AC5-4F7F-A418-0F4D9B5EB732}" type="datetimeFigureOut">
              <a:rPr lang="it-IT" smtClean="0"/>
              <a:pPr/>
              <a:t>31/05/2014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5D2C-B8A5-410D-8237-B7A6B079E6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8E6D-2AC5-4F7F-A418-0F4D9B5EB732}" type="datetimeFigureOut">
              <a:rPr lang="it-IT" smtClean="0"/>
              <a:pPr/>
              <a:t>31/05/2014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5D2C-B8A5-410D-8237-B7A6B079E6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8E6D-2AC5-4F7F-A418-0F4D9B5EB732}" type="datetimeFigureOut">
              <a:rPr lang="it-IT" smtClean="0"/>
              <a:pPr/>
              <a:t>31/05/2014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5D2C-B8A5-410D-8237-B7A6B079E6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8E6D-2AC5-4F7F-A418-0F4D9B5EB732}" type="datetimeFigureOut">
              <a:rPr lang="it-IT" smtClean="0"/>
              <a:pPr/>
              <a:t>31/05/2014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5D2C-B8A5-410D-8237-B7A6B079E6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8E6D-2AC5-4F7F-A418-0F4D9B5EB732}" type="datetimeFigureOut">
              <a:rPr lang="it-IT" smtClean="0"/>
              <a:pPr/>
              <a:t>31/05/2014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5D2C-B8A5-410D-8237-B7A6B079E6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8E6D-2AC5-4F7F-A418-0F4D9B5EB732}" type="datetimeFigureOut">
              <a:rPr lang="it-IT" smtClean="0"/>
              <a:pPr/>
              <a:t>31/05/2014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5D2C-B8A5-410D-8237-B7A6B079E6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8E6D-2AC5-4F7F-A418-0F4D9B5EB732}" type="datetimeFigureOut">
              <a:rPr lang="it-IT" smtClean="0"/>
              <a:pPr/>
              <a:t>31/05/2014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5D2C-B8A5-410D-8237-B7A6B079E6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8E6D-2AC5-4F7F-A418-0F4D9B5EB732}" type="datetimeFigureOut">
              <a:rPr lang="it-IT" smtClean="0"/>
              <a:pPr/>
              <a:t>31/05/2014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5D2C-B8A5-410D-8237-B7A6B079E6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8E6D-2AC5-4F7F-A418-0F4D9B5EB732}" type="datetimeFigureOut">
              <a:rPr lang="it-IT" smtClean="0"/>
              <a:pPr/>
              <a:t>31/05/2014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5D2C-B8A5-410D-8237-B7A6B079E6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8E6D-2AC5-4F7F-A418-0F4D9B5EB732}" type="datetimeFigureOut">
              <a:rPr lang="it-IT" smtClean="0"/>
              <a:pPr/>
              <a:t>31/05/2014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95D2C-B8A5-410D-8237-B7A6B079E67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tteo\Desktop\01%20In%20punta%20di%20piedi.m4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79912" y="1700808"/>
            <a:ext cx="4932040" cy="3744416"/>
          </a:xfrm>
          <a:solidFill>
            <a:schemeClr val="bg1">
              <a:alpha val="52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it-IT" sz="5400" i="1" dirty="0" smtClean="0">
                <a:solidFill>
                  <a:srgbClr val="CC00CC"/>
                </a:solidFill>
                <a:latin typeface="Aharoni" pitchFamily="2" charset="-79"/>
                <a:cs typeface="Aharoni" pitchFamily="2" charset="-79"/>
              </a:rPr>
              <a:t>… e quando </a:t>
            </a:r>
          </a:p>
          <a:p>
            <a:pPr algn="r"/>
            <a:r>
              <a:rPr lang="it-IT" sz="5400" i="1" dirty="0" smtClean="0">
                <a:solidFill>
                  <a:srgbClr val="CC00CC"/>
                </a:solidFill>
                <a:latin typeface="Aharoni" pitchFamily="2" charset="-79"/>
                <a:cs typeface="Aharoni" pitchFamily="2" charset="-79"/>
              </a:rPr>
              <a:t> tu sorridi </a:t>
            </a:r>
          </a:p>
          <a:p>
            <a:pPr algn="r"/>
            <a:r>
              <a:rPr lang="it-IT" sz="5400" i="1" dirty="0" smtClean="0">
                <a:solidFill>
                  <a:srgbClr val="CC00CC"/>
                </a:solidFill>
                <a:latin typeface="Aharoni" pitchFamily="2" charset="-79"/>
                <a:cs typeface="Aharoni" pitchFamily="2" charset="-79"/>
              </a:rPr>
              <a:t>si librano </a:t>
            </a:r>
          </a:p>
          <a:p>
            <a:pPr algn="r"/>
            <a:r>
              <a:rPr lang="it-IT" sz="5400" i="1" dirty="0" smtClean="0">
                <a:solidFill>
                  <a:srgbClr val="CC00CC"/>
                </a:solidFill>
                <a:latin typeface="Aharoni" pitchFamily="2" charset="-79"/>
                <a:cs typeface="Aharoni" pitchFamily="2" charset="-79"/>
              </a:rPr>
              <a:t>parole</a:t>
            </a:r>
            <a:endParaRPr lang="it-IT" sz="5400" i="1" dirty="0">
              <a:solidFill>
                <a:srgbClr val="CC00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580526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Classi II B e II C –   Scuola  Secondaria di I grado « I. Nievo » GAMBETTOLA</a:t>
            </a:r>
            <a:endParaRPr lang="it-IT" sz="2000" b="1" dirty="0"/>
          </a:p>
        </p:txBody>
      </p:sp>
      <p:sp>
        <p:nvSpPr>
          <p:cNvPr id="7" name="Rettangolo 6"/>
          <p:cNvSpPr/>
          <p:nvPr/>
        </p:nvSpPr>
        <p:spPr>
          <a:xfrm>
            <a:off x="3275856" y="260648"/>
            <a:ext cx="5616624" cy="92333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Cooper Black" pitchFamily="18" charset="0"/>
              </a:rPr>
              <a:t>BISBIDIS</a:t>
            </a:r>
            <a:r>
              <a:rPr lang="it-IT" sz="5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oper Black" pitchFamily="18" charset="0"/>
              </a:rPr>
              <a:t>   </a:t>
            </a:r>
            <a:r>
              <a:rPr lang="it-IT" sz="5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Cooper Black" pitchFamily="18" charset="0"/>
              </a:rPr>
              <a:t>2014</a:t>
            </a:r>
            <a:endParaRPr lang="it-IT" sz="5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Cooper Black" pitchFamily="18" charset="0"/>
            </a:endParaRPr>
          </a:p>
        </p:txBody>
      </p:sp>
      <p:pic>
        <p:nvPicPr>
          <p:cNvPr id="5" name="01 In punta di piedi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 animBg="1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35696" y="548680"/>
            <a:ext cx="5688632" cy="309634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it-IT" sz="5500" dirty="0" smtClean="0">
                <a:solidFill>
                  <a:srgbClr val="FF0000"/>
                </a:solidFill>
              </a:rPr>
              <a:t>IO DALLA MIA FINESTRA VEDO</a:t>
            </a:r>
            <a:br>
              <a:rPr lang="it-IT" sz="5500" dirty="0" smtClean="0">
                <a:solidFill>
                  <a:srgbClr val="FF0000"/>
                </a:solidFill>
              </a:rPr>
            </a:br>
            <a:r>
              <a:rPr lang="it-IT" sz="5500" dirty="0" smtClean="0">
                <a:solidFill>
                  <a:srgbClr val="FF0000"/>
                </a:solidFill>
              </a:rPr>
              <a:t> 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/>
              <a:t> </a:t>
            </a:r>
            <a:br>
              <a:rPr lang="it-IT" dirty="0" smtClean="0"/>
            </a:br>
            <a:r>
              <a:rPr lang="it-IT" sz="6000" dirty="0" smtClean="0"/>
              <a:t>IO DALLA MIA FINESTRA VEDO</a:t>
            </a:r>
            <a:br>
              <a:rPr lang="it-IT" sz="6000" dirty="0" smtClean="0"/>
            </a:br>
            <a:r>
              <a:rPr lang="it-IT" sz="6000" dirty="0" smtClean="0"/>
              <a:t>ANIMALI CHE SALTANO </a:t>
            </a:r>
            <a:br>
              <a:rPr lang="it-IT" sz="6000" dirty="0" smtClean="0"/>
            </a:br>
            <a:r>
              <a:rPr lang="it-IT" sz="6000" dirty="0" smtClean="0"/>
              <a:t>COME UN MARE IN BURRASCA </a:t>
            </a:r>
            <a:br>
              <a:rPr lang="it-IT" sz="6000" dirty="0" smtClean="0"/>
            </a:br>
            <a:r>
              <a:rPr lang="it-IT" sz="6000" dirty="0" smtClean="0"/>
              <a:t>GLI ALBERI CHE PAIONO</a:t>
            </a:r>
            <a:br>
              <a:rPr lang="it-IT" sz="6000" dirty="0" smtClean="0"/>
            </a:br>
            <a:r>
              <a:rPr lang="it-IT" sz="6000" dirty="0" smtClean="0"/>
              <a:t>CANTARE E GIOCARE </a:t>
            </a:r>
            <a:br>
              <a:rPr lang="it-IT" sz="6000" dirty="0" smtClean="0"/>
            </a:br>
            <a:r>
              <a:rPr lang="it-IT" sz="6000" dirty="0" smtClean="0"/>
              <a:t>L’ ORTO CHE MUORE PIANO PIANO </a:t>
            </a:r>
            <a:br>
              <a:rPr lang="it-IT" sz="6000" dirty="0" smtClean="0"/>
            </a:br>
            <a:r>
              <a:rPr lang="it-IT" sz="6000" dirty="0" smtClean="0"/>
              <a:t>E IL CAMPO ADDOLORANTE</a:t>
            </a:r>
            <a:br>
              <a:rPr lang="it-IT" sz="6000" dirty="0" smtClean="0"/>
            </a:br>
            <a:r>
              <a:rPr lang="it-IT" sz="6000" dirty="0" smtClean="0"/>
              <a:t>COME UN SOLDATO </a:t>
            </a:r>
            <a:br>
              <a:rPr lang="it-IT" sz="6000" dirty="0" smtClean="0"/>
            </a:br>
            <a:r>
              <a:rPr lang="it-IT" sz="6000" dirty="0" smtClean="0"/>
              <a:t>IN GUERRA.                                          </a:t>
            </a:r>
            <a:br>
              <a:rPr lang="it-IT" sz="6000" dirty="0" smtClean="0"/>
            </a:br>
            <a:endParaRPr lang="it-IT" sz="6000" dirty="0"/>
          </a:p>
        </p:txBody>
      </p:sp>
      <p:pic>
        <p:nvPicPr>
          <p:cNvPr id="1025" name="Immagine 1" descr="14 Fiori gialli a Sombre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3197299" cy="173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395536" y="5589240"/>
            <a:ext cx="4824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Nicola </a:t>
            </a:r>
            <a:r>
              <a:rPr lang="it-IT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Valzania</a:t>
            </a:r>
            <a:endParaRPr lang="it-I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3635896" cy="6858000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endParaRPr lang="it-IT" sz="1200" dirty="0" smtClean="0"/>
          </a:p>
          <a:p>
            <a:pPr>
              <a:buNone/>
            </a:pPr>
            <a:r>
              <a:rPr lang="it-IT" sz="1600" b="1" i="1" u="sng" dirty="0" smtClean="0">
                <a:solidFill>
                  <a:schemeClr val="bg2"/>
                </a:solidFill>
              </a:rPr>
              <a:t>Quel </a:t>
            </a:r>
            <a:r>
              <a:rPr lang="it-IT" sz="1600" b="1" i="1" u="sng" dirty="0">
                <a:solidFill>
                  <a:schemeClr val="bg2"/>
                </a:solidFill>
              </a:rPr>
              <a:t>vecchio signore d’ Agrigento</a:t>
            </a:r>
          </a:p>
          <a:p>
            <a:pPr>
              <a:buNone/>
            </a:pPr>
            <a:r>
              <a:rPr lang="it-IT" sz="1600" dirty="0">
                <a:solidFill>
                  <a:schemeClr val="bg2"/>
                </a:solidFill>
              </a:rPr>
              <a:t>A quel vecchio signor d’ Agrigento</a:t>
            </a:r>
          </a:p>
          <a:p>
            <a:pPr>
              <a:buNone/>
            </a:pPr>
            <a:r>
              <a:rPr lang="it-IT" sz="1600" dirty="0">
                <a:solidFill>
                  <a:schemeClr val="bg2"/>
                </a:solidFill>
              </a:rPr>
              <a:t>Piaceva molto l’argento, un giorno</a:t>
            </a:r>
          </a:p>
          <a:p>
            <a:pPr>
              <a:buNone/>
            </a:pPr>
            <a:r>
              <a:rPr lang="it-IT" sz="1600" dirty="0">
                <a:solidFill>
                  <a:schemeClr val="bg2"/>
                </a:solidFill>
              </a:rPr>
              <a:t>Gli chiesero quale era il suo colore</a:t>
            </a:r>
          </a:p>
          <a:p>
            <a:pPr>
              <a:buNone/>
            </a:pPr>
            <a:r>
              <a:rPr lang="it-IT" sz="1600" dirty="0">
                <a:solidFill>
                  <a:schemeClr val="bg2"/>
                </a:solidFill>
              </a:rPr>
              <a:t>preferito , e lui disse che era il colore</a:t>
            </a:r>
          </a:p>
          <a:p>
            <a:pPr>
              <a:buNone/>
            </a:pPr>
            <a:r>
              <a:rPr lang="it-IT" sz="1600" dirty="0">
                <a:solidFill>
                  <a:schemeClr val="bg2"/>
                </a:solidFill>
              </a:rPr>
              <a:t>del suo dito.</a:t>
            </a:r>
          </a:p>
          <a:p>
            <a:pPr>
              <a:buNone/>
            </a:pPr>
            <a:r>
              <a:rPr lang="it-IT" sz="1600" dirty="0">
                <a:solidFill>
                  <a:schemeClr val="bg2"/>
                </a:solidFill>
              </a:rPr>
              <a:t>Quel vecchi signor d’Agrigento.</a:t>
            </a:r>
          </a:p>
          <a:p>
            <a:pPr>
              <a:buNone/>
            </a:pPr>
            <a:r>
              <a:rPr lang="it-IT" sz="1600" dirty="0">
                <a:solidFill>
                  <a:schemeClr val="bg2"/>
                </a:solidFill>
              </a:rPr>
              <a:t> </a:t>
            </a:r>
          </a:p>
          <a:p>
            <a:pPr>
              <a:buNone/>
            </a:pPr>
            <a:r>
              <a:rPr lang="it-IT" sz="1600" b="1" i="1" u="sng" dirty="0">
                <a:solidFill>
                  <a:schemeClr val="bg2"/>
                </a:solidFill>
              </a:rPr>
              <a:t>Quel vecchio signore di Parigi</a:t>
            </a:r>
          </a:p>
          <a:p>
            <a:pPr>
              <a:buNone/>
            </a:pPr>
            <a:r>
              <a:rPr lang="it-IT" sz="1600" dirty="0">
                <a:solidFill>
                  <a:schemeClr val="bg2"/>
                </a:solidFill>
              </a:rPr>
              <a:t>C’era un vecchio signore di Parigi</a:t>
            </a:r>
          </a:p>
          <a:p>
            <a:pPr>
              <a:buNone/>
            </a:pPr>
            <a:r>
              <a:rPr lang="it-IT" sz="1600" dirty="0">
                <a:solidFill>
                  <a:schemeClr val="bg2"/>
                </a:solidFill>
              </a:rPr>
              <a:t>Che un a volta cadde dal Tamigi.</a:t>
            </a:r>
          </a:p>
          <a:p>
            <a:pPr>
              <a:buNone/>
            </a:pPr>
            <a:r>
              <a:rPr lang="it-IT" sz="1600" dirty="0">
                <a:solidFill>
                  <a:schemeClr val="bg2"/>
                </a:solidFill>
              </a:rPr>
              <a:t>Quel vecchio signore di Parigi.</a:t>
            </a:r>
          </a:p>
          <a:p>
            <a:pPr>
              <a:buNone/>
            </a:pPr>
            <a:r>
              <a:rPr lang="es-UY" sz="1600" dirty="0">
                <a:solidFill>
                  <a:schemeClr val="bg2"/>
                </a:solidFill>
              </a:rPr>
              <a:t> </a:t>
            </a:r>
            <a:endParaRPr lang="it-IT" sz="1600" b="1" i="1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it-IT" sz="1600" dirty="0">
              <a:solidFill>
                <a:schemeClr val="bg2"/>
              </a:solidFill>
            </a:endParaRPr>
          </a:p>
          <a:p>
            <a:pPr>
              <a:buNone/>
            </a:pPr>
            <a:r>
              <a:rPr lang="it-IT" sz="1600" b="1" i="1" u="sng" dirty="0">
                <a:solidFill>
                  <a:schemeClr val="bg2"/>
                </a:solidFill>
              </a:rPr>
              <a:t> </a:t>
            </a:r>
            <a:r>
              <a:rPr lang="it-IT" sz="1600" b="1" i="1" u="sng" dirty="0" smtClean="0">
                <a:solidFill>
                  <a:schemeClr val="bg2"/>
                </a:solidFill>
              </a:rPr>
              <a:t>Quel </a:t>
            </a:r>
            <a:r>
              <a:rPr lang="it-IT" sz="1600" b="1" i="1" u="sng" dirty="0">
                <a:solidFill>
                  <a:schemeClr val="bg2"/>
                </a:solidFill>
              </a:rPr>
              <a:t>vecchio signor di Londra</a:t>
            </a:r>
          </a:p>
          <a:p>
            <a:pPr>
              <a:buNone/>
            </a:pPr>
            <a:r>
              <a:rPr lang="it-IT" sz="1600" dirty="0">
                <a:solidFill>
                  <a:schemeClr val="bg2"/>
                </a:solidFill>
              </a:rPr>
              <a:t>Incontrò una signora tonda</a:t>
            </a:r>
          </a:p>
          <a:p>
            <a:pPr>
              <a:buNone/>
            </a:pPr>
            <a:r>
              <a:rPr lang="it-IT" sz="1600" dirty="0">
                <a:solidFill>
                  <a:schemeClr val="bg2"/>
                </a:solidFill>
              </a:rPr>
              <a:t>E quando vide che era tonda</a:t>
            </a:r>
          </a:p>
          <a:p>
            <a:pPr>
              <a:buNone/>
            </a:pPr>
            <a:r>
              <a:rPr lang="it-IT" sz="1600" dirty="0">
                <a:solidFill>
                  <a:schemeClr val="bg2"/>
                </a:solidFill>
              </a:rPr>
              <a:t>Inciampò e cadde dalla sponda.</a:t>
            </a:r>
          </a:p>
          <a:p>
            <a:pPr>
              <a:buNone/>
            </a:pPr>
            <a:r>
              <a:rPr lang="it-IT" sz="1600" dirty="0">
                <a:solidFill>
                  <a:schemeClr val="bg2"/>
                </a:solidFill>
              </a:rPr>
              <a:t>Quel vecchio signor di Londra</a:t>
            </a:r>
          </a:p>
          <a:p>
            <a:pPr>
              <a:buNone/>
            </a:pPr>
            <a:r>
              <a:rPr lang="it-IT" sz="1600" dirty="0">
                <a:solidFill>
                  <a:schemeClr val="bg2"/>
                </a:solidFill>
              </a:rPr>
              <a:t>	</a:t>
            </a:r>
            <a:endParaRPr lang="it-IT" sz="1600" dirty="0" smtClean="0">
              <a:solidFill>
                <a:schemeClr val="bg2"/>
              </a:solidFill>
            </a:endParaRPr>
          </a:p>
          <a:p>
            <a:pPr algn="r">
              <a:buNone/>
            </a:pPr>
            <a:r>
              <a:rPr lang="it-IT" sz="1600" b="1" i="1" dirty="0" smtClean="0"/>
              <a:t>Alessandro </a:t>
            </a:r>
            <a:r>
              <a:rPr lang="it-IT" sz="1600" b="1" i="1" dirty="0" err="1"/>
              <a:t>Zaccherini</a:t>
            </a:r>
            <a:r>
              <a:rPr lang="it-IT" sz="1600" b="1" i="1" dirty="0"/>
              <a:t> </a:t>
            </a:r>
            <a:endParaRPr lang="it-IT" sz="1600" dirty="0"/>
          </a:p>
          <a:p>
            <a:pPr>
              <a:buNone/>
            </a:pPr>
            <a:endParaRPr lang="it-IT" sz="1050" dirty="0">
              <a:solidFill>
                <a:schemeClr val="bg2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860032" y="499900"/>
            <a:ext cx="374441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 PRINCIPIO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3600" b="1" dirty="0">
              <a:solidFill>
                <a:srgbClr val="00B05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ERA IL VERBO,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 POI </a:t>
            </a:r>
            <a:r>
              <a:rPr kumimoji="0" lang="it-IT" sz="3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CRE</a:t>
            </a:r>
            <a:r>
              <a:rPr kumimoji="0" lang="it-IT" sz="3600" b="1" i="0" u="none" strike="noStrike" cap="all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ò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3600" b="1" dirty="0">
              <a:solidFill>
                <a:srgbClr val="00B05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SUOI TEMPI.</a:t>
            </a: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400" b="1" dirty="0">
              <a:solidFill>
                <a:srgbClr val="00B05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400" b="1" dirty="0">
              <a:solidFill>
                <a:srgbClr val="00B05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Farro Antimo e 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Baldiserri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Emanuele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</a:t>
            </a:r>
            <a:r>
              <a:rPr lang="it-IT" i="1" dirty="0" smtClean="0">
                <a:solidFill>
                  <a:schemeClr val="bg1"/>
                </a:solidFill>
                <a:latin typeface="Comic Sans MS" pitchFamily="66" charset="0"/>
              </a:rPr>
              <a:t>Furia bianca,</a:t>
            </a:r>
          </a:p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  <a:latin typeface="Comic Sans MS" pitchFamily="66" charset="0"/>
              </a:rPr>
              <a:t>	che mai si stanca</a:t>
            </a:r>
          </a:p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  <a:latin typeface="Comic Sans MS" pitchFamily="66" charset="0"/>
              </a:rPr>
              <a:t>	cade, fitta, non si ferma mai</a:t>
            </a:r>
          </a:p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  <a:latin typeface="Comic Sans MS" pitchFamily="66" charset="0"/>
              </a:rPr>
              <a:t>	e ogni inverno la vedrai</a:t>
            </a:r>
          </a:p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  <a:latin typeface="Comic Sans MS" pitchFamily="66" charset="0"/>
              </a:rPr>
              <a:t>	fredda, morbida, compatta in montagna,</a:t>
            </a:r>
          </a:p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  <a:latin typeface="Comic Sans MS" pitchFamily="66" charset="0"/>
              </a:rPr>
              <a:t>                        </a:t>
            </a:r>
          </a:p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  <a:latin typeface="Comic Sans MS" pitchFamily="66" charset="0"/>
              </a:rPr>
              <a:t>                                          lì	 </a:t>
            </a:r>
          </a:p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  <a:latin typeface="Comic Sans MS" pitchFamily="66" charset="0"/>
              </a:rPr>
              <a:t>      dura e soffice qui</a:t>
            </a:r>
          </a:p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  <a:latin typeface="Comic Sans MS" pitchFamily="66" charset="0"/>
              </a:rPr>
              <a:t>	quando lei è qua giochiamo</a:t>
            </a:r>
          </a:p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  <a:latin typeface="Comic Sans MS" pitchFamily="66" charset="0"/>
              </a:rPr>
              <a:t>	e pupazzi di neve facciamo,</a:t>
            </a:r>
          </a:p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  <a:latin typeface="Comic Sans MS" pitchFamily="66" charset="0"/>
              </a:rPr>
              <a:t>	ci divertiamo.</a:t>
            </a:r>
          </a:p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  <a:latin typeface="Comic Sans MS" pitchFamily="66" charset="0"/>
              </a:rPr>
              <a:t> </a:t>
            </a:r>
          </a:p>
          <a:p>
            <a:pPr algn="r">
              <a:buNone/>
            </a:pPr>
            <a:endParaRPr lang="it-IT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it-IT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it-IT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lgerian" pitchFamily="82" charset="0"/>
              </a:rPr>
              <a:t>Chiara Orlandi e </a:t>
            </a:r>
            <a:r>
              <a:rPr lang="it-IT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lgerian" pitchFamily="82" charset="0"/>
              </a:rPr>
              <a:t>Ivanova</a:t>
            </a:r>
            <a:r>
              <a:rPr lang="it-IT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lgerian" pitchFamily="82" charset="0"/>
              </a:rPr>
              <a:t> </a:t>
            </a:r>
            <a:r>
              <a:rPr lang="it-IT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lgerian" pitchFamily="82" charset="0"/>
              </a:rPr>
              <a:t>Saule</a:t>
            </a:r>
            <a:endParaRPr lang="it-IT" dirty="0" smtClean="0">
              <a:solidFill>
                <a:schemeClr val="accent1">
                  <a:lumMod val="20000"/>
                  <a:lumOff val="80000"/>
                </a:schemeClr>
              </a:solidFill>
              <a:latin typeface="Algerian" pitchFamily="82" charset="0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346808" y="692696"/>
            <a:ext cx="1744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</a:rPr>
              <a:t>NEVE</a:t>
            </a:r>
            <a:endParaRPr lang="it-IT" sz="54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ndalus" pitchFamily="18" charset="-78"/>
            </a:endParaRPr>
          </a:p>
        </p:txBody>
      </p:sp>
    </p:spTree>
  </p:cSld>
  <p:clrMapOvr>
    <a:masterClrMapping/>
  </p:clrMapOvr>
  <p:transition spd="slow" advTm="10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292080" y="2924944"/>
            <a:ext cx="3851920" cy="255454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Le </a:t>
            </a:r>
          </a:p>
          <a:p>
            <a:pPr algn="ctr"/>
            <a:r>
              <a:rPr lang="it-IT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parole </a:t>
            </a:r>
          </a:p>
          <a:p>
            <a:pPr algn="ctr"/>
            <a:r>
              <a:rPr lang="it-IT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di </a:t>
            </a:r>
          </a:p>
          <a:p>
            <a:pPr algn="ctr"/>
            <a:r>
              <a:rPr lang="it-IT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Agata</a:t>
            </a:r>
            <a:endParaRPr lang="it-IT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9872" y="620688"/>
            <a:ext cx="5544616" cy="4525963"/>
          </a:xfrm>
          <a:solidFill>
            <a:schemeClr val="tx2">
              <a:lumMod val="40000"/>
              <a:lumOff val="60000"/>
              <a:alpha val="58000"/>
            </a:schemeClr>
          </a:solidFill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it-IT" b="1" dirty="0" smtClean="0">
                <a:solidFill>
                  <a:schemeClr val="bg1"/>
                </a:solidFill>
              </a:rPr>
              <a:t>ANIMA SEI </a:t>
            </a:r>
            <a:r>
              <a:rPr lang="it-IT" b="1" dirty="0" err="1" smtClean="0">
                <a:solidFill>
                  <a:schemeClr val="bg1"/>
                </a:solidFill>
              </a:rPr>
              <a:t>MIA…</a:t>
            </a:r>
            <a:endParaRPr lang="it-IT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it-IT" dirty="0" smtClean="0">
                <a:solidFill>
                  <a:schemeClr val="bg1"/>
                </a:solidFill>
              </a:rPr>
              <a:t> </a:t>
            </a:r>
          </a:p>
          <a:p>
            <a:pPr algn="r">
              <a:buNone/>
            </a:pPr>
            <a:r>
              <a:rPr lang="it-IT" dirty="0" smtClean="0">
                <a:solidFill>
                  <a:schemeClr val="bg1"/>
                </a:solidFill>
              </a:rPr>
              <a:t>Amica mia sei parte di me,</a:t>
            </a:r>
          </a:p>
          <a:p>
            <a:pPr algn="r">
              <a:buNone/>
            </a:pPr>
            <a:r>
              <a:rPr lang="it-IT" dirty="0" smtClean="0">
                <a:solidFill>
                  <a:schemeClr val="bg1"/>
                </a:solidFill>
              </a:rPr>
              <a:t>amami come io amo te,</a:t>
            </a:r>
          </a:p>
          <a:p>
            <a:pPr algn="r">
              <a:buNone/>
            </a:pPr>
            <a:r>
              <a:rPr lang="it-IT" dirty="0" smtClean="0">
                <a:solidFill>
                  <a:schemeClr val="bg1"/>
                </a:solidFill>
              </a:rPr>
              <a:t>amica mia non te ne andare ,</a:t>
            </a:r>
          </a:p>
          <a:p>
            <a:pPr algn="r">
              <a:buNone/>
            </a:pPr>
            <a:r>
              <a:rPr lang="it-IT" dirty="0" smtClean="0">
                <a:solidFill>
                  <a:schemeClr val="bg1"/>
                </a:solidFill>
              </a:rPr>
              <a:t>solo con te posso </a:t>
            </a:r>
            <a:r>
              <a:rPr lang="it-IT" dirty="0" err="1" smtClean="0">
                <a:solidFill>
                  <a:schemeClr val="bg1"/>
                </a:solidFill>
              </a:rPr>
              <a:t>sognare…</a:t>
            </a:r>
            <a:endParaRPr lang="it-IT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it-IT" dirty="0" smtClean="0">
                <a:solidFill>
                  <a:schemeClr val="bg1"/>
                </a:solidFill>
              </a:rPr>
              <a:t> </a:t>
            </a:r>
          </a:p>
          <a:p>
            <a:pPr algn="r">
              <a:buNone/>
            </a:pPr>
            <a:r>
              <a:rPr lang="it-IT" dirty="0" smtClean="0">
                <a:solidFill>
                  <a:schemeClr val="bg1"/>
                </a:solidFill>
              </a:rPr>
              <a:t>Anima mia, ti voglio vicina.</a:t>
            </a:r>
          </a:p>
          <a:p>
            <a:pPr algn="r">
              <a:buNone/>
            </a:pPr>
            <a:r>
              <a:rPr lang="it-IT" dirty="0" smtClean="0">
                <a:solidFill>
                  <a:schemeClr val="bg1"/>
                </a:solidFill>
              </a:rPr>
              <a:t>Mi sento fragile e vulnerabile senza di te.</a:t>
            </a:r>
          </a:p>
          <a:p>
            <a:pPr algn="r">
              <a:buNone/>
            </a:pPr>
            <a:r>
              <a:rPr lang="it-IT" dirty="0" smtClean="0">
                <a:solidFill>
                  <a:schemeClr val="bg1"/>
                </a:solidFill>
              </a:rPr>
              <a:t>Lascia che io sia la tua roccia e tu la mia collina.</a:t>
            </a:r>
          </a:p>
          <a:p>
            <a:pPr algn="r">
              <a:buNone/>
            </a:pPr>
            <a:r>
              <a:rPr lang="it-IT" dirty="0" smtClean="0">
                <a:solidFill>
                  <a:schemeClr val="bg1"/>
                </a:solidFill>
              </a:rPr>
              <a:t>Non andartene mai senza un perché.</a:t>
            </a:r>
          </a:p>
          <a:p>
            <a:pPr algn="r">
              <a:buNone/>
            </a:pPr>
            <a:r>
              <a:rPr lang="it-IT" b="1" i="1" dirty="0" smtClean="0">
                <a:solidFill>
                  <a:schemeClr val="bg1"/>
                </a:solidFill>
              </a:rPr>
              <a:t> </a:t>
            </a:r>
            <a:endParaRPr lang="it-IT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it-IT" dirty="0" smtClean="0">
                <a:solidFill>
                  <a:schemeClr val="bg1"/>
                </a:solidFill>
              </a:rPr>
              <a:t>Agata Ciaramella</a:t>
            </a:r>
          </a:p>
          <a:p>
            <a:endParaRPr lang="it-IT" dirty="0"/>
          </a:p>
        </p:txBody>
      </p:sp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336704"/>
          </a:xfrm>
          <a:solidFill>
            <a:schemeClr val="bg1">
              <a:alpha val="57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b="1" dirty="0" smtClean="0"/>
              <a:t>L ‘ ARIA</a:t>
            </a:r>
            <a:endParaRPr lang="it-IT" dirty="0" smtClean="0"/>
          </a:p>
          <a:p>
            <a:pPr>
              <a:buNone/>
            </a:pPr>
            <a:r>
              <a:rPr lang="it-IT" b="1" dirty="0" smtClean="0"/>
              <a:t> </a:t>
            </a:r>
            <a:endParaRPr lang="it-IT" dirty="0" smtClean="0"/>
          </a:p>
          <a:p>
            <a:pPr>
              <a:buNone/>
            </a:pPr>
            <a:r>
              <a:rPr lang="it-IT" b="1" dirty="0" smtClean="0"/>
              <a:t>O TU , </a:t>
            </a:r>
            <a:r>
              <a:rPr lang="it-IT" b="1" dirty="0" err="1" smtClean="0"/>
              <a:t>COS</a:t>
            </a:r>
            <a:r>
              <a:rPr lang="it-IT" b="1" cap="all" dirty="0" err="1" smtClean="0"/>
              <a:t>ì</a:t>
            </a:r>
            <a:r>
              <a:rPr lang="it-IT" b="1" dirty="0" smtClean="0"/>
              <a:t> SILENZIOSA SORVOLI IL MARE.</a:t>
            </a:r>
            <a:endParaRPr lang="it-IT" dirty="0" smtClean="0"/>
          </a:p>
          <a:p>
            <a:pPr>
              <a:buNone/>
            </a:pPr>
            <a:r>
              <a:rPr lang="it-IT" b="1" dirty="0" smtClean="0"/>
              <a:t>TU </a:t>
            </a:r>
            <a:r>
              <a:rPr lang="it-IT" b="1" dirty="0" err="1" smtClean="0"/>
              <a:t>COS</a:t>
            </a:r>
            <a:r>
              <a:rPr lang="it-IT" b="1" cap="all" dirty="0" err="1" smtClean="0"/>
              <a:t>ì</a:t>
            </a:r>
            <a:r>
              <a:rPr lang="it-IT" b="1" dirty="0" smtClean="0"/>
              <a:t> LIBERA E </a:t>
            </a:r>
            <a:r>
              <a:rPr lang="it-IT" b="1" dirty="0" err="1" smtClean="0"/>
              <a:t>COS</a:t>
            </a:r>
            <a:r>
              <a:rPr lang="it-IT" b="1" cap="all" dirty="0" err="1" smtClean="0"/>
              <a:t>ì</a:t>
            </a:r>
            <a:r>
              <a:rPr lang="it-IT" b="1" dirty="0" smtClean="0"/>
              <a:t> LEGGERA ACCAREZZI I PRATI.</a:t>
            </a:r>
            <a:endParaRPr lang="it-IT" dirty="0" smtClean="0"/>
          </a:p>
          <a:p>
            <a:pPr>
              <a:buNone/>
            </a:pPr>
            <a:r>
              <a:rPr lang="it-IT" b="1" dirty="0" smtClean="0"/>
              <a:t>O MIA ARIA FAMMI SOGNARE; </a:t>
            </a:r>
          </a:p>
          <a:p>
            <a:pPr>
              <a:buNone/>
            </a:pPr>
            <a:r>
              <a:rPr lang="it-IT" b="1" dirty="0" smtClean="0"/>
              <a:t>RICOPRI OGNI DOVE DEI TUOI DONI DORATI.</a:t>
            </a:r>
            <a:endParaRPr lang="it-IT" dirty="0" smtClean="0"/>
          </a:p>
          <a:p>
            <a:pPr>
              <a:buNone/>
            </a:pPr>
            <a:r>
              <a:rPr lang="it-IT" b="1" dirty="0" smtClean="0"/>
              <a:t> </a:t>
            </a:r>
            <a:endParaRPr lang="it-IT" dirty="0" smtClean="0"/>
          </a:p>
          <a:p>
            <a:pPr algn="ctr">
              <a:buNone/>
            </a:pPr>
            <a:r>
              <a:rPr lang="it-IT" b="1" dirty="0" smtClean="0"/>
              <a:t>O MIA CARA VECCHIA AMICA. FATTI SENTIRE SULLE MIE DITA.</a:t>
            </a:r>
            <a:endParaRPr lang="it-IT" dirty="0" smtClean="0"/>
          </a:p>
          <a:p>
            <a:pPr algn="ctr">
              <a:buNone/>
            </a:pPr>
            <a:r>
              <a:rPr lang="it-IT" b="1" dirty="0" smtClean="0"/>
              <a:t>DAMMI LA PACE CHE IO NON TROVERO’ </a:t>
            </a:r>
            <a:r>
              <a:rPr lang="it-IT" b="1" dirty="0" err="1" smtClean="0"/>
              <a:t>MAI…</a:t>
            </a:r>
            <a:endParaRPr lang="it-IT" dirty="0" smtClean="0"/>
          </a:p>
          <a:p>
            <a:pPr algn="ctr">
              <a:buNone/>
            </a:pPr>
            <a:r>
              <a:rPr lang="it-IT" b="1" dirty="0" smtClean="0"/>
              <a:t>CHE HAI SOLO TU , ED IO NON SO COME FAI.</a:t>
            </a:r>
            <a:endParaRPr lang="it-IT" dirty="0" smtClean="0"/>
          </a:p>
          <a:p>
            <a:pPr>
              <a:buNone/>
            </a:pPr>
            <a:r>
              <a:rPr lang="it-IT" b="1" dirty="0" smtClean="0"/>
              <a:t> </a:t>
            </a:r>
            <a:endParaRPr lang="it-IT" dirty="0" smtClean="0"/>
          </a:p>
          <a:p>
            <a:pPr algn="r">
              <a:buNone/>
            </a:pPr>
            <a:r>
              <a:rPr lang="it-IT" b="1" dirty="0" smtClean="0"/>
              <a:t>CHE TRA ME E TE </a:t>
            </a:r>
            <a:r>
              <a:rPr lang="it-IT" b="1" dirty="0" err="1" smtClean="0"/>
              <a:t>CI</a:t>
            </a:r>
            <a:r>
              <a:rPr lang="it-IT" b="1" dirty="0" smtClean="0"/>
              <a:t> SIA SPERANZA.</a:t>
            </a:r>
            <a:endParaRPr lang="it-IT" dirty="0" smtClean="0"/>
          </a:p>
          <a:p>
            <a:pPr algn="r">
              <a:buNone/>
            </a:pPr>
            <a:r>
              <a:rPr lang="it-IT" b="1" dirty="0" smtClean="0"/>
              <a:t>VOGLIO CHE TI FAI SENTIRE ANCHE SE SEI IN LONTANANZA …</a:t>
            </a:r>
            <a:endParaRPr lang="it-IT" dirty="0" smtClean="0"/>
          </a:p>
          <a:p>
            <a:pPr algn="r">
              <a:buNone/>
            </a:pPr>
            <a:r>
              <a:rPr lang="it-IT" b="1" dirty="0" smtClean="0"/>
              <a:t>VOGLIO CHE TU </a:t>
            </a:r>
            <a:r>
              <a:rPr lang="it-IT" b="1" dirty="0" err="1" smtClean="0"/>
              <a:t>MI</a:t>
            </a:r>
            <a:r>
              <a:rPr lang="it-IT" b="1" dirty="0" smtClean="0"/>
              <a:t> FACCIA ACCAREZZARE CIO’ CHE NON POTRO’ MAI </a:t>
            </a:r>
            <a:r>
              <a:rPr lang="it-IT" b="1" dirty="0" err="1" smtClean="0"/>
              <a:t>OLTREPASSARE…</a:t>
            </a:r>
            <a:endParaRPr lang="it-IT" dirty="0" smtClean="0"/>
          </a:p>
          <a:p>
            <a:pPr>
              <a:buNone/>
            </a:pPr>
            <a:r>
              <a:rPr lang="it-IT" b="1" dirty="0" smtClean="0"/>
              <a:t> </a:t>
            </a:r>
            <a:endParaRPr lang="it-IT" dirty="0" smtClean="0"/>
          </a:p>
          <a:p>
            <a:pPr>
              <a:buNone/>
            </a:pPr>
            <a:r>
              <a:rPr lang="it-IT" sz="1900" b="1" i="1" dirty="0" smtClean="0"/>
              <a:t>AGATA CIARAMELLA </a:t>
            </a:r>
            <a:endParaRPr lang="it-IT" sz="1900" i="1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32040" y="332656"/>
            <a:ext cx="4211960" cy="6264696"/>
          </a:xfrm>
          <a:solidFill>
            <a:schemeClr val="tx1">
              <a:lumMod val="75000"/>
              <a:lumOff val="25000"/>
              <a:alpha val="6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0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OMBRA</a:t>
            </a:r>
          </a:p>
          <a:p>
            <a:pPr>
              <a:buNone/>
            </a:pPr>
            <a:r>
              <a:rPr lang="it-IT" sz="14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 </a:t>
            </a:r>
          </a:p>
          <a:p>
            <a:pPr algn="r">
              <a:buNone/>
            </a:pPr>
            <a:r>
              <a:rPr lang="it-IT" sz="20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E L’OMBRA DELLA NOTTE CADDE SUL CUORE DELL’UOMO.</a:t>
            </a:r>
          </a:p>
          <a:p>
            <a:pPr algn="r">
              <a:buNone/>
            </a:pPr>
            <a:r>
              <a:rPr lang="it-IT" sz="20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ESSO NON ERA ABITUATO A TANTO BUIO, A TANTA MISERIA.</a:t>
            </a:r>
          </a:p>
          <a:p>
            <a:pPr algn="r">
              <a:buNone/>
            </a:pPr>
            <a:r>
              <a:rPr lang="it-IT" sz="20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LA LUCE CHE EGLI STAVA ORAMAI PERDENDO ERA SOLO UN FANATICO RICORDO.</a:t>
            </a:r>
          </a:p>
          <a:p>
            <a:pPr algn="r">
              <a:buNone/>
            </a:pPr>
            <a:r>
              <a:rPr lang="it-IT" sz="20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TUTTO QUELLO CHE VOLEVA ERA LUCE, LUI VOLEVA VIVERE.</a:t>
            </a:r>
          </a:p>
          <a:p>
            <a:pPr algn="r">
              <a:buNone/>
            </a:pPr>
            <a:r>
              <a:rPr lang="it-IT" sz="20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VOLEVA IL SOLE, IL GIORNO. L’UOMO VOLEVA LA GIOIA </a:t>
            </a:r>
            <a:r>
              <a:rPr lang="it-IT" sz="2000" b="1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DI</a:t>
            </a:r>
            <a:r>
              <a:rPr lang="it-IT" sz="20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UN MONDO PACIFICO, UN MONDO D’ AMORE. MA LA NOTTE SI PRESE </a:t>
            </a:r>
            <a:r>
              <a:rPr lang="it-IT" sz="2000" b="1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DI</a:t>
            </a:r>
            <a:r>
              <a:rPr lang="it-IT" sz="20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QUELL’UOMO IL CUORE E LO </a:t>
            </a:r>
            <a:r>
              <a:rPr lang="it-IT" sz="2000" b="1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LASCIò</a:t>
            </a:r>
            <a:r>
              <a:rPr lang="it-IT" sz="20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ANDARE NEL BUIO </a:t>
            </a:r>
            <a:r>
              <a:rPr lang="it-IT" sz="2000" b="1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DI</a:t>
            </a:r>
            <a:r>
              <a:rPr lang="it-IT" sz="20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QUELLE SUE INTREPIDE E NULLE PAROLE.</a:t>
            </a:r>
          </a:p>
          <a:p>
            <a:pPr>
              <a:buNone/>
            </a:pPr>
            <a:r>
              <a:rPr lang="it-IT" sz="1800" b="1" i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 </a:t>
            </a:r>
            <a:endParaRPr lang="it-IT" sz="14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 algn="r">
              <a:buNone/>
            </a:pPr>
            <a:r>
              <a:rPr lang="it-IT" sz="1400" b="1" i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Agata Ciaramella</a:t>
            </a:r>
            <a:endParaRPr lang="it-IT" sz="14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endParaRPr lang="it-IT" sz="1400" dirty="0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it-IT" b="1" dirty="0" smtClean="0">
                <a:latin typeface="Comic Sans MS" pitchFamily="66" charset="0"/>
              </a:rPr>
              <a:t>I ragazzi della II </a:t>
            </a:r>
            <a:r>
              <a:rPr lang="it-IT" b="1" dirty="0" err="1" smtClean="0">
                <a:latin typeface="Comic Sans MS" pitchFamily="66" charset="0"/>
              </a:rPr>
              <a:t>C…</a:t>
            </a:r>
            <a:endParaRPr lang="it-IT" dirty="0" smtClean="0">
              <a:latin typeface="Comic Sans MS" pitchFamily="66" charset="0"/>
            </a:endParaRPr>
          </a:p>
          <a:p>
            <a:pPr>
              <a:buNone/>
            </a:pPr>
            <a:r>
              <a:rPr lang="it-IT" dirty="0" smtClean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it-IT" dirty="0" smtClean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it-IT" dirty="0" smtClean="0">
                <a:latin typeface="Comic Sans MS" pitchFamily="66" charset="0"/>
              </a:rPr>
              <a:t> </a:t>
            </a:r>
          </a:p>
          <a:p>
            <a:pPr algn="r">
              <a:buNone/>
            </a:pPr>
            <a:r>
              <a:rPr lang="it-IT" dirty="0" smtClean="0">
                <a:latin typeface="Comic Sans MS" pitchFamily="66" charset="0"/>
              </a:rPr>
              <a:t>Prof.ssa Silvana </a:t>
            </a:r>
            <a:r>
              <a:rPr lang="it-IT" dirty="0" err="1" smtClean="0">
                <a:latin typeface="Comic Sans MS" pitchFamily="66" charset="0"/>
              </a:rPr>
              <a:t>Rinaldi</a:t>
            </a:r>
            <a:endParaRPr lang="it-IT" dirty="0" smtClean="0">
              <a:latin typeface="Comic Sans MS" pitchFamily="66" charset="0"/>
            </a:endParaRPr>
          </a:p>
          <a:p>
            <a:pPr>
              <a:buNone/>
            </a:pP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7944" y="332656"/>
            <a:ext cx="4906888" cy="564949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it-IT" sz="2000" dirty="0" smtClean="0"/>
              <a:t>C’era una volta un cane di Torino,</a:t>
            </a:r>
          </a:p>
          <a:p>
            <a:pPr algn="r">
              <a:buNone/>
            </a:pPr>
            <a:r>
              <a:rPr lang="it-IT" sz="2000" dirty="0" smtClean="0"/>
              <a:t>che saltò tanto in alto da finire in un cestino.</a:t>
            </a:r>
          </a:p>
          <a:p>
            <a:pPr algn="r">
              <a:buNone/>
            </a:pPr>
            <a:r>
              <a:rPr lang="it-IT" sz="2000" dirty="0" smtClean="0"/>
              <a:t>Ma quando indietro volle tornare, </a:t>
            </a:r>
          </a:p>
          <a:p>
            <a:pPr algn="r">
              <a:buNone/>
            </a:pPr>
            <a:r>
              <a:rPr lang="it-IT" sz="2000" dirty="0" smtClean="0"/>
              <a:t>Ancora più giù incomincio a scivolare.</a:t>
            </a:r>
          </a:p>
          <a:p>
            <a:pPr algn="r">
              <a:buNone/>
            </a:pPr>
            <a:r>
              <a:rPr lang="it-IT" sz="2000" dirty="0" smtClean="0"/>
              <a:t>Quello strano e </a:t>
            </a:r>
            <a:r>
              <a:rPr lang="it-IT" sz="2000" dirty="0" err="1" smtClean="0"/>
              <a:t>salterino</a:t>
            </a:r>
            <a:r>
              <a:rPr lang="it-IT" sz="2000" dirty="0" smtClean="0"/>
              <a:t> cane di Torino.</a:t>
            </a:r>
          </a:p>
          <a:p>
            <a:pPr algn="r">
              <a:buNone/>
            </a:pPr>
            <a:endParaRPr lang="it-IT" sz="2000" dirty="0" smtClean="0"/>
          </a:p>
          <a:p>
            <a:pPr algn="r">
              <a:buNone/>
            </a:pPr>
            <a:r>
              <a:rPr lang="it-IT" sz="1600" b="1" i="1" dirty="0" smtClean="0"/>
              <a:t>DEBORA PERTEGHELLA</a:t>
            </a:r>
          </a:p>
          <a:p>
            <a:pPr algn="r">
              <a:buNone/>
            </a:pPr>
            <a:r>
              <a:rPr lang="it-IT" sz="2000" dirty="0" smtClean="0"/>
              <a:t> </a:t>
            </a:r>
          </a:p>
          <a:p>
            <a:pPr algn="r">
              <a:buNone/>
            </a:pPr>
            <a:r>
              <a:rPr lang="it-IT" sz="2000" dirty="0" smtClean="0"/>
              <a:t>C’era una signora di Savignano,</a:t>
            </a:r>
          </a:p>
          <a:p>
            <a:pPr algn="r">
              <a:buNone/>
            </a:pPr>
            <a:r>
              <a:rPr lang="it-IT" sz="2000" dirty="0" smtClean="0"/>
              <a:t>Che con la macchina andava piano;</a:t>
            </a:r>
          </a:p>
          <a:p>
            <a:pPr algn="r">
              <a:buNone/>
            </a:pPr>
            <a:r>
              <a:rPr lang="it-IT" sz="2000" dirty="0" smtClean="0"/>
              <a:t>Un giorno scoprì di chiamarsi </a:t>
            </a:r>
            <a:r>
              <a:rPr lang="it-IT" sz="2000" dirty="0" err="1" smtClean="0"/>
              <a:t>Rinaldi</a:t>
            </a:r>
            <a:r>
              <a:rPr lang="it-IT" sz="2000" dirty="0" smtClean="0"/>
              <a:t>,</a:t>
            </a:r>
          </a:p>
          <a:p>
            <a:pPr algn="r">
              <a:buNone/>
            </a:pPr>
            <a:r>
              <a:rPr lang="it-IT" sz="2000" dirty="0" smtClean="0"/>
              <a:t>E incominciò a tirare petardi.</a:t>
            </a:r>
          </a:p>
          <a:p>
            <a:pPr algn="r">
              <a:buNone/>
            </a:pPr>
            <a:r>
              <a:rPr lang="it-IT" sz="2000" dirty="0" smtClean="0"/>
              <a:t>Quella </a:t>
            </a:r>
            <a:r>
              <a:rPr lang="it-IT" sz="2000" dirty="0" err="1" smtClean="0"/>
              <a:t>petardista</a:t>
            </a:r>
            <a:r>
              <a:rPr lang="it-IT" sz="2000" dirty="0" smtClean="0"/>
              <a:t> signora di Savignano.</a:t>
            </a:r>
          </a:p>
          <a:p>
            <a:pPr algn="r">
              <a:buNone/>
            </a:pPr>
            <a:endParaRPr lang="it-IT" sz="1200" b="1" i="1" dirty="0" smtClean="0"/>
          </a:p>
          <a:p>
            <a:pPr algn="r">
              <a:buNone/>
            </a:pPr>
            <a:r>
              <a:rPr lang="it-IT" sz="1200" b="1" i="1" dirty="0" smtClean="0"/>
              <a:t>DEBORA PERTEGHELLA, CHRISTIAN TRUDEAU</a:t>
            </a:r>
            <a:endParaRPr lang="it-IT" sz="2000" b="1" i="1" dirty="0" smtClean="0"/>
          </a:p>
          <a:p>
            <a:endParaRPr lang="it-IT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63232"/>
            <a:ext cx="4355976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MV Boli" pitchFamily="2" charset="0"/>
              </a:rPr>
              <a:t>C’era un signore di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MV Boli" pitchFamily="2" charset="0"/>
              </a:rPr>
              <a:t>Urcampano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MV Boli" pitchFamily="2" charset="0"/>
              </a:rPr>
              <a:t>,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MV Boli" pitchFamily="2" charset="0"/>
              </a:rPr>
              <a:t>che mangiava tutto il grano.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MV Boli" pitchFamily="2" charset="0"/>
              </a:rPr>
              <a:t>Un giorno mangiò anche quello dei vicini,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MV Boli" pitchFamily="2" charset="0"/>
              </a:rPr>
              <a:t>calpestando per sbaglio i pulcini.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MV Boli" pitchFamily="2" charset="0"/>
              </a:rPr>
              <a:t>Quel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MV Boli" pitchFamily="2" charset="0"/>
              </a:rPr>
              <a:t>calpestevole-magnatore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MV Boli" pitchFamily="2" charset="0"/>
              </a:rPr>
              <a:t> di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MV Boli" pitchFamily="2" charset="0"/>
              </a:rPr>
              <a:t>Urcampano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MV Boli" pitchFamily="2" charset="0"/>
              </a:rPr>
              <a:t>.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  <a:ea typeface="Calibri" pitchFamily="34" charset="0"/>
              <a:cs typeface="MV Boli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MV Boli" pitchFamily="2" charset="0"/>
              </a:rPr>
              <a:t>DEBORA PERTEGEHELLA, CHRISTIAN TRUDEAU</a:t>
            </a:r>
            <a:endParaRPr kumimoji="0" lang="it-IT" sz="16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7504" y="3512768"/>
            <a:ext cx="4320480" cy="300082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MV Boli" pitchFamily="2" charset="0"/>
              </a:rPr>
              <a:t>Il grande Durante,</a:t>
            </a: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MV Boli" pitchFamily="2" charset="0"/>
              </a:rPr>
              <a:t>veramente detto Dante,</a:t>
            </a: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MV Boli" pitchFamily="2" charset="0"/>
              </a:rPr>
              <a:t>capitò nella selva oscura </a:t>
            </a: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MV Boli" pitchFamily="2" charset="0"/>
              </a:rPr>
              <a:t>di cui tanto ebbe paura,</a:t>
            </a: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MV Boli" pitchFamily="2" charset="0"/>
              </a:rPr>
              <a:t>andò nell’inferno per salvare Beatrice, </a:t>
            </a: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MV Boli" pitchFamily="2" charset="0"/>
              </a:rPr>
              <a:t>tanto bella da sembrare un’attrice.</a:t>
            </a: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MV Boli" pitchFamily="2" charset="0"/>
              </a:rPr>
              <a:t>Alla fine riuscì a scappare</a:t>
            </a: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MV Boli" pitchFamily="2" charset="0"/>
              </a:rPr>
              <a:t>E al Paradiso arrivare.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skerville Old Face" pitchFamily="18" charset="0"/>
                <a:ea typeface="Calibri" pitchFamily="34" charset="0"/>
                <a:cs typeface="MV Boli" pitchFamily="2" charset="0"/>
              </a:rPr>
              <a:t>CHRISTIAN TRUDEAU</a:t>
            </a:r>
            <a:endParaRPr kumimoji="0" lang="it-IT" sz="11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1920" y="836712"/>
            <a:ext cx="5292080" cy="4968551"/>
          </a:xfrm>
          <a:solidFill>
            <a:schemeClr val="bg1">
              <a:alpha val="25000"/>
            </a:schemeClr>
          </a:solidFill>
        </p:spPr>
        <p:txBody>
          <a:bodyPr>
            <a:normAutofit fontScale="40000" lnSpcReduction="20000"/>
          </a:bodyPr>
          <a:lstStyle/>
          <a:p>
            <a:pPr algn="r">
              <a:buNone/>
            </a:pPr>
            <a:r>
              <a:rPr lang="it-IT" sz="43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C’era un monte in cima al mare,</a:t>
            </a:r>
          </a:p>
          <a:p>
            <a:pPr algn="r">
              <a:buNone/>
            </a:pPr>
            <a:r>
              <a:rPr lang="it-IT" sz="43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che non sapeva dove stare;</a:t>
            </a:r>
          </a:p>
          <a:p>
            <a:pPr algn="r">
              <a:buNone/>
            </a:pPr>
            <a:r>
              <a:rPr lang="it-IT" sz="43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tutti i giorni cambiava posto</a:t>
            </a:r>
          </a:p>
          <a:p>
            <a:pPr algn="r">
              <a:buNone/>
            </a:pPr>
            <a:r>
              <a:rPr lang="it-IT" sz="43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ed anche ad alto costo.</a:t>
            </a:r>
          </a:p>
          <a:p>
            <a:pPr algn="r">
              <a:buNone/>
            </a:pPr>
            <a:r>
              <a:rPr lang="it-IT" sz="43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Quello spendaccione monte in cima al mare.</a:t>
            </a:r>
          </a:p>
          <a:p>
            <a:pPr algn="r">
              <a:buNone/>
            </a:pPr>
            <a:endParaRPr lang="it-IT" sz="43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r">
              <a:buNone/>
            </a:pPr>
            <a:r>
              <a:rPr lang="it-IT" sz="43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Federica </a:t>
            </a:r>
            <a:r>
              <a:rPr lang="it-IT" sz="43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Scaini</a:t>
            </a:r>
            <a:endParaRPr lang="it-IT" sz="43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it-IT" sz="43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 </a:t>
            </a:r>
          </a:p>
          <a:p>
            <a:pPr>
              <a:buNone/>
            </a:pPr>
            <a:r>
              <a:rPr lang="it-IT" sz="43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 </a:t>
            </a:r>
          </a:p>
          <a:p>
            <a:pPr>
              <a:buNone/>
            </a:pPr>
            <a:r>
              <a:rPr lang="it-IT" sz="43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 </a:t>
            </a:r>
          </a:p>
          <a:p>
            <a:pPr>
              <a:buNone/>
            </a:pPr>
            <a:r>
              <a:rPr lang="it-IT" sz="43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C’era un pulcino di </a:t>
            </a:r>
            <a:r>
              <a:rPr lang="it-IT" sz="4300" b="1" dirty="0" err="1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Vallencia</a:t>
            </a:r>
            <a:r>
              <a:rPr lang="it-IT" sz="43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,</a:t>
            </a:r>
          </a:p>
          <a:p>
            <a:pPr>
              <a:buNone/>
            </a:pPr>
            <a:r>
              <a:rPr lang="it-IT" sz="43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che era innamorato di una </a:t>
            </a:r>
            <a:r>
              <a:rPr lang="it-IT" sz="4300" b="1" dirty="0" err="1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pulcina</a:t>
            </a:r>
            <a:r>
              <a:rPr lang="it-IT" sz="43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di </a:t>
            </a:r>
            <a:r>
              <a:rPr lang="it-IT" sz="4300" b="1" dirty="0" err="1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Pallencia</a:t>
            </a:r>
            <a:r>
              <a:rPr lang="it-IT" sz="43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;</a:t>
            </a:r>
          </a:p>
          <a:p>
            <a:pPr>
              <a:buNone/>
            </a:pPr>
            <a:r>
              <a:rPr lang="it-IT" sz="43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quando da lei andò,</a:t>
            </a:r>
          </a:p>
          <a:p>
            <a:pPr>
              <a:buNone/>
            </a:pPr>
            <a:r>
              <a:rPr lang="it-IT" sz="43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un gallo lo rimpiazzò</a:t>
            </a:r>
          </a:p>
          <a:p>
            <a:pPr>
              <a:buNone/>
            </a:pPr>
            <a:r>
              <a:rPr lang="it-IT" sz="43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Quello sciagurato pulcino di </a:t>
            </a:r>
            <a:r>
              <a:rPr lang="it-IT" sz="4300" b="1" dirty="0" err="1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Vallencia</a:t>
            </a:r>
            <a:endParaRPr lang="it-IT" sz="4300" b="1" dirty="0" smtClean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r">
              <a:buNone/>
            </a:pPr>
            <a:endParaRPr lang="it-IT" sz="43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r">
              <a:buNone/>
            </a:pPr>
            <a:r>
              <a:rPr lang="it-IT" sz="43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Federica </a:t>
            </a:r>
            <a:r>
              <a:rPr lang="it-IT" sz="43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Scaini</a:t>
            </a:r>
            <a:r>
              <a:rPr lang="it-IT" sz="43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, Serena Bondi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692696"/>
            <a:ext cx="3744416" cy="5516895"/>
          </a:xfrm>
          <a:prstGeom prst="rect">
            <a:avLst/>
          </a:prstGeom>
          <a:solidFill>
            <a:schemeClr val="bg1">
              <a:alpha val="6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Noi giovani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Noi giovani belli e divertenti,</a:t>
            </a:r>
            <a:endParaRPr kumimoji="0" 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gioiosi ridenti.</a:t>
            </a:r>
            <a:endParaRPr kumimoji="0" 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Noi giovani che non ci fermiamo mai,</a:t>
            </a:r>
            <a:endParaRPr kumimoji="0" 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ma che continuiamo a metterci nei guai.</a:t>
            </a:r>
            <a:endParaRPr kumimoji="0" 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Noi giovani creativi e Piangenti</a:t>
            </a:r>
            <a:endParaRPr kumimoji="0" 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Compassionevoli, Allegri e Sorprendenti</a:t>
            </a:r>
            <a:endParaRPr kumimoji="0" 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Che siamo sempre soli o in compagnia</a:t>
            </a:r>
            <a:endParaRPr kumimoji="0" 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Ma che se si tratta di amicizia non scappa mai via</a:t>
            </a:r>
            <a:endParaRPr kumimoji="0" 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Noi unici e speciali</a:t>
            </a:r>
            <a:endParaRPr kumimoji="0" 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Sempre diversi ma uguali.</a:t>
            </a:r>
            <a:endParaRPr kumimoji="0" 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CC00FF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Debora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Perteghella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2664296"/>
          </a:xfrm>
        </p:spPr>
        <p:txBody>
          <a:bodyPr/>
          <a:lstStyle/>
          <a:p>
            <a:pPr algn="just"/>
            <a:r>
              <a:rPr lang="it-IT" sz="4000" b="1" dirty="0" smtClean="0">
                <a:solidFill>
                  <a:schemeClr val="bg1"/>
                </a:solidFill>
              </a:rPr>
              <a:t>Siamo partiti dalla poesia di Cecco </a:t>
            </a:r>
            <a:r>
              <a:rPr lang="it-IT" sz="4000" b="1" dirty="0" err="1" smtClean="0">
                <a:solidFill>
                  <a:schemeClr val="bg1"/>
                </a:solidFill>
              </a:rPr>
              <a:t>Angiolieri</a:t>
            </a:r>
            <a:r>
              <a:rPr lang="it-IT" sz="4000" b="1" dirty="0" smtClean="0">
                <a:solidFill>
                  <a:schemeClr val="bg1"/>
                </a:solidFill>
              </a:rPr>
              <a:t> “S’i’ fosse foco” e ci siamo lasciati sollecitare dal potere delle parole di farci SORRIDERE!</a:t>
            </a:r>
          </a:p>
          <a:p>
            <a:pPr algn="just"/>
            <a:endParaRPr lang="it-IT" sz="4000" b="1" dirty="0" smtClean="0"/>
          </a:p>
          <a:p>
            <a:pPr algn="just"/>
            <a:endParaRPr lang="it-IT" b="1" dirty="0"/>
          </a:p>
        </p:txBody>
      </p:sp>
      <p:pic>
        <p:nvPicPr>
          <p:cNvPr id="4" name="Picture 2" descr="https://encrypted-tbn1.gstatic.com/images?q=tbn:ANd9GcTDolMe64FDgATTGFqC6CDop1KTjuu3pYz7w_UF1ouG56pPoSd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429000"/>
            <a:ext cx="3586336" cy="293559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LIMERICK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b="1" dirty="0" smtClean="0">
                <a:solidFill>
                  <a:srgbClr val="FFFF00"/>
                </a:solidFill>
              </a:rPr>
              <a:t>C'era una signorina del K2</a:t>
            </a:r>
          </a:p>
          <a:p>
            <a:pPr>
              <a:buNone/>
            </a:pPr>
            <a:r>
              <a:rPr lang="it-IT" b="1" dirty="0" smtClean="0">
                <a:solidFill>
                  <a:srgbClr val="FFFF00"/>
                </a:solidFill>
              </a:rPr>
              <a:t>che un giorno si trovò sul letto un bue.</a:t>
            </a:r>
          </a:p>
          <a:p>
            <a:pPr>
              <a:buNone/>
            </a:pPr>
            <a:r>
              <a:rPr lang="it-IT" b="1" dirty="0" smtClean="0">
                <a:solidFill>
                  <a:srgbClr val="FFFF00"/>
                </a:solidFill>
              </a:rPr>
              <a:t>Cercò di cacciarlo via dalla sua stanza</a:t>
            </a:r>
          </a:p>
          <a:p>
            <a:pPr>
              <a:buNone/>
            </a:pPr>
            <a:r>
              <a:rPr lang="it-IT" b="1" dirty="0" smtClean="0">
                <a:solidFill>
                  <a:srgbClr val="FFFF00"/>
                </a:solidFill>
              </a:rPr>
              <a:t>e davanti a lui fece un’antica danza.</a:t>
            </a:r>
          </a:p>
          <a:p>
            <a:pPr>
              <a:buNone/>
            </a:pPr>
            <a:r>
              <a:rPr lang="it-IT" b="1" dirty="0" smtClean="0">
                <a:solidFill>
                  <a:srgbClr val="FFFF00"/>
                </a:solidFill>
              </a:rPr>
              <a:t>Quella danzatrice signorina del  K2.</a:t>
            </a:r>
          </a:p>
          <a:p>
            <a:pPr>
              <a:buNone/>
            </a:pPr>
            <a:r>
              <a:rPr lang="it-IT" sz="2900" i="1" dirty="0" smtClean="0">
                <a:solidFill>
                  <a:schemeClr val="bg1"/>
                </a:solidFill>
              </a:rPr>
              <a:t>                                                  Sara Magnani</a:t>
            </a:r>
          </a:p>
          <a:p>
            <a:pPr>
              <a:buNone/>
            </a:pPr>
            <a:r>
              <a:rPr lang="it-IT" dirty="0" smtClean="0"/>
              <a:t> </a:t>
            </a:r>
          </a:p>
          <a:p>
            <a:pPr>
              <a:buNone/>
            </a:pPr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        </a:t>
            </a:r>
          </a:p>
          <a:p>
            <a:pPr>
              <a:buNone/>
            </a:pPr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C'era un Gatto di Milano</a:t>
            </a:r>
          </a:p>
          <a:p>
            <a:pPr>
              <a:buNone/>
            </a:pPr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          che distratto miagolò con un ramo</a:t>
            </a:r>
          </a:p>
          <a:p>
            <a:pPr>
              <a:buNone/>
            </a:pPr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           se lo fece scappare e di sera ebbe fame</a:t>
            </a:r>
          </a:p>
          <a:p>
            <a:pPr>
              <a:buNone/>
            </a:pPr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            quell’affamato Gatto di Milano.</a:t>
            </a:r>
          </a:p>
          <a:p>
            <a:pPr>
              <a:buNone/>
            </a:pPr>
            <a:endParaRPr lang="it-IT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itchFamily="34" charset="0"/>
              </a:rPr>
              <a:t>Lombardi Giorgia</a:t>
            </a:r>
          </a:p>
          <a:p>
            <a:endParaRPr lang="it-IT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23928" y="356733"/>
            <a:ext cx="5220072" cy="2537169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Comic Sans MS" pitchFamily="66" charset="0"/>
              </a:rPr>
              <a:t>C' era una volta una signora di Piacenza</a:t>
            </a:r>
            <a:endParaRPr kumimoji="0" lang="it-IT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Comic Sans MS" pitchFamily="66" charset="0"/>
              </a:rPr>
              <a:t>che chiedeva sempre la licenza</a:t>
            </a:r>
            <a:endParaRPr kumimoji="0" lang="it-IT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Comic Sans MS" pitchFamily="66" charset="0"/>
              </a:rPr>
              <a:t>voleva  andare in vacanza</a:t>
            </a:r>
            <a:endParaRPr kumimoji="0" lang="it-IT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Comic Sans MS" pitchFamily="66" charset="0"/>
              </a:rPr>
              <a:t>ma restava sempre nella sua stanza</a:t>
            </a:r>
            <a:endParaRPr kumimoji="0" lang="it-IT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Comic Sans MS" pitchFamily="66" charset="0"/>
              </a:rPr>
              <a:t>quella stabile signora di Piacenza.</a:t>
            </a:r>
            <a:endParaRPr kumimoji="0" lang="it-IT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Comic Sans MS" pitchFamily="66" charset="0"/>
              </a:rPr>
              <a:t>Doma </a:t>
            </a:r>
            <a:r>
              <a:rPr kumimoji="0" lang="it-IT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Comic Sans MS" pitchFamily="66" charset="0"/>
              </a:rPr>
              <a:t>Scaini</a:t>
            </a:r>
            <a:endParaRPr kumimoji="0" lang="it-IT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716016" y="4581128"/>
            <a:ext cx="432048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3763" algn="l"/>
              </a:tabLst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C’ era una volta una signora di </a:t>
            </a: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Bilice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3763" algn="l"/>
              </a:tabLst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Cui piaceva fare l’attrice </a:t>
            </a: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3763" algn="l"/>
              </a:tabLst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Un giorno andò nello studio</a:t>
            </a: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3763" algn="l"/>
              </a:tabLst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 non sapeva suonare il preludio</a:t>
            </a: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3763" algn="l"/>
              </a:tabLst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Quella signora  attrice di </a:t>
            </a: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Bilice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3763" algn="l"/>
              </a:tabLst>
            </a:pPr>
            <a:endParaRPr kumimoji="0" lang="it-IT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uhaus 93" pitchFamily="8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3763" algn="l"/>
              </a:tabLst>
            </a:pP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uhaus 93" pitchFamily="82" charset="0"/>
                <a:ea typeface="Calibri" pitchFamily="34" charset="0"/>
                <a:cs typeface="Times New Roman" pitchFamily="18" charset="0"/>
              </a:rPr>
              <a:t>Babbi Beatrice e Baldini Valentina  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60648"/>
            <a:ext cx="4104456" cy="6336704"/>
          </a:xfrm>
          <a:solidFill>
            <a:schemeClr val="bg1">
              <a:alpha val="12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La prof. </a:t>
            </a:r>
            <a:r>
              <a:rPr lang="it-IT" sz="1600" b="1" dirty="0" err="1" smtClean="0">
                <a:solidFill>
                  <a:schemeClr val="bg1"/>
                </a:solidFill>
              </a:rPr>
              <a:t>Rinaldi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Va a piedi scalzi</a:t>
            </a:r>
          </a:p>
          <a:p>
            <a:pPr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Parla sempre d'intelligenza </a:t>
            </a:r>
          </a:p>
          <a:p>
            <a:pPr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e ci dice quello che ha in credenza.</a:t>
            </a:r>
          </a:p>
          <a:p>
            <a:pPr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Spiega bene la storia </a:t>
            </a:r>
          </a:p>
          <a:p>
            <a:pPr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narra di Carlo V e della sua gloria.</a:t>
            </a:r>
          </a:p>
          <a:p>
            <a:pPr>
              <a:buNone/>
            </a:pPr>
            <a:r>
              <a:rPr lang="it-IT" sz="1600" b="1" dirty="0" smtClean="0"/>
              <a:t>Nelle verifiche di geografia </a:t>
            </a:r>
          </a:p>
          <a:p>
            <a:pPr>
              <a:buNone/>
            </a:pPr>
            <a:r>
              <a:rPr lang="it-IT" sz="1600" b="1" dirty="0" smtClean="0"/>
              <a:t>dobbiamo avere una bella calligrafia.</a:t>
            </a:r>
          </a:p>
          <a:p>
            <a:pPr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endParaRPr lang="it-IT" sz="16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t-IT" sz="16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t-IT" sz="1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La prof. Patrizia </a:t>
            </a:r>
          </a:p>
          <a:p>
            <a:pPr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è una vera e propria delizia.</a:t>
            </a:r>
          </a:p>
          <a:p>
            <a:pPr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Porta le scarpe nere con i tacchi </a:t>
            </a:r>
          </a:p>
          <a:p>
            <a:pPr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e le piace giocare con gli scacchi.</a:t>
            </a:r>
          </a:p>
          <a:p>
            <a:pPr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Ha i capelli corti e marroni,</a:t>
            </a:r>
          </a:p>
          <a:p>
            <a:pPr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di notte viene a portare i doni.</a:t>
            </a:r>
          </a:p>
          <a:p>
            <a:pPr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Quando si veste di nero</a:t>
            </a:r>
          </a:p>
          <a:p>
            <a:pPr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quello che predice è sempre vero.</a:t>
            </a:r>
          </a:p>
          <a:p>
            <a:pPr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 </a:t>
            </a:r>
            <a:endParaRPr lang="it-IT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499992" y="0"/>
            <a:ext cx="4644008" cy="388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cartella</a:t>
            </a:r>
            <a:endParaRPr kumimoji="0" lang="it-IT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Quando ti scordi fuori la cartella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 la porta la bidella.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 sempre piena di libri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 se porti dentro il cellulare vibri.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Può essere di tutte le marche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caso mai è arrivata con le barche.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 la porti sempre a scuola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con lei il tempo vola.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 accumula i  ricordi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comunica telepaticamente con i sordi.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47456" y="4293096"/>
            <a:ext cx="4896544" cy="1846659"/>
          </a:xfrm>
          <a:prstGeom prst="rect">
            <a:avLst/>
          </a:prstGeom>
          <a:solidFill>
            <a:srgbClr val="C000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C’era un apostolico prete della Toscana</a:t>
            </a:r>
            <a:endParaRPr kumimoji="0" lang="it-IT" sz="9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cui piaceva la cucina romana,</a:t>
            </a:r>
            <a:endParaRPr kumimoji="0" lang="it-IT" sz="9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ma un giorno mangiando le penne all’arrabbiata,</a:t>
            </a:r>
            <a:endParaRPr kumimoji="0" lang="it-IT" sz="9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sentendosi la lingua bruciata,</a:t>
            </a:r>
            <a:endParaRPr kumimoji="0" lang="it-IT" sz="9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capì che preferiva la tagliata.</a:t>
            </a:r>
            <a:endParaRPr kumimoji="0" lang="it-IT" sz="9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Quell’ingordo prete della Toscana.  </a:t>
            </a:r>
            <a:endParaRPr kumimoji="0" lang="it-IT" sz="9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 rot="20867983">
            <a:off x="2644678" y="2820603"/>
            <a:ext cx="34065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Amina  </a:t>
            </a:r>
            <a:r>
              <a:rPr lang="it-IT" sz="36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Khalk</a:t>
            </a:r>
            <a:endParaRPr lang="it-IT" sz="36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spd="slow" advTm="10000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77272" y="404664"/>
            <a:ext cx="3466728" cy="6048672"/>
          </a:xfrm>
          <a:solidFill>
            <a:schemeClr val="bg2">
              <a:alpha val="71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it-IT" sz="1400" b="1" dirty="0" smtClean="0">
                <a:solidFill>
                  <a:schemeClr val="accent6">
                    <a:lumMod val="50000"/>
                  </a:schemeClr>
                </a:solidFill>
              </a:rPr>
              <a:t>C’era un signore di Berlino</a:t>
            </a:r>
          </a:p>
          <a:p>
            <a:pPr>
              <a:buNone/>
            </a:pPr>
            <a:r>
              <a:rPr lang="it-IT" sz="1400" b="1" dirty="0" smtClean="0">
                <a:solidFill>
                  <a:schemeClr val="accent6">
                    <a:lumMod val="50000"/>
                  </a:schemeClr>
                </a:solidFill>
              </a:rPr>
              <a:t>che un giorno si tagliò un dito,</a:t>
            </a:r>
          </a:p>
          <a:p>
            <a:pPr>
              <a:buNone/>
            </a:pPr>
            <a:r>
              <a:rPr lang="it-IT" sz="1400" b="1" dirty="0" smtClean="0">
                <a:solidFill>
                  <a:schemeClr val="accent6">
                    <a:lumMod val="50000"/>
                  </a:schemeClr>
                </a:solidFill>
              </a:rPr>
              <a:t>ma quando arrivò all’ospedale</a:t>
            </a:r>
          </a:p>
          <a:p>
            <a:pPr>
              <a:buNone/>
            </a:pPr>
            <a:r>
              <a:rPr lang="it-IT" sz="1400" b="1" dirty="0" smtClean="0">
                <a:solidFill>
                  <a:schemeClr val="accent6">
                    <a:lumMod val="50000"/>
                  </a:schemeClr>
                </a:solidFill>
              </a:rPr>
              <a:t>giammai lo fecero curare</a:t>
            </a:r>
          </a:p>
          <a:p>
            <a:pPr>
              <a:buNone/>
            </a:pPr>
            <a:r>
              <a:rPr lang="it-IT" sz="1400" b="1" dirty="0" smtClean="0">
                <a:solidFill>
                  <a:schemeClr val="accent6">
                    <a:lumMod val="50000"/>
                  </a:schemeClr>
                </a:solidFill>
              </a:rPr>
              <a:t>quel signore sfortunato di Berlino.</a:t>
            </a:r>
          </a:p>
          <a:p>
            <a:pPr>
              <a:buNone/>
            </a:pPr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it-IT" sz="1400" b="1" dirty="0" smtClean="0">
                <a:solidFill>
                  <a:srgbClr val="FF0000"/>
                </a:solidFill>
              </a:rPr>
              <a:t>C’era un signore di Stoccolma</a:t>
            </a:r>
          </a:p>
          <a:p>
            <a:pPr>
              <a:buNone/>
            </a:pPr>
            <a:r>
              <a:rPr lang="it-IT" sz="1400" b="1" dirty="0" smtClean="0">
                <a:solidFill>
                  <a:srgbClr val="FF0000"/>
                </a:solidFill>
              </a:rPr>
              <a:t>che un giorno seguì un’orma,</a:t>
            </a:r>
          </a:p>
          <a:p>
            <a:pPr>
              <a:buNone/>
            </a:pPr>
            <a:r>
              <a:rPr lang="it-IT" sz="1400" b="1" dirty="0" smtClean="0">
                <a:solidFill>
                  <a:srgbClr val="FF0000"/>
                </a:solidFill>
              </a:rPr>
              <a:t>ma quando trovò l’animale</a:t>
            </a:r>
          </a:p>
          <a:p>
            <a:pPr>
              <a:buNone/>
            </a:pPr>
            <a:r>
              <a:rPr lang="it-IT" sz="1400" b="1" dirty="0" smtClean="0">
                <a:solidFill>
                  <a:srgbClr val="FF0000"/>
                </a:solidFill>
              </a:rPr>
              <a:t>scoprì che era un semplice cane</a:t>
            </a:r>
          </a:p>
          <a:p>
            <a:pPr>
              <a:buNone/>
            </a:pPr>
            <a:r>
              <a:rPr lang="it-IT" sz="1400" b="1" dirty="0" smtClean="0">
                <a:solidFill>
                  <a:srgbClr val="FF0000"/>
                </a:solidFill>
              </a:rPr>
              <a:t>quel signore esperto di Stoccolma.</a:t>
            </a:r>
          </a:p>
          <a:p>
            <a:pPr>
              <a:buNone/>
            </a:pPr>
            <a:r>
              <a:rPr lang="it-IT" sz="1400" b="1" dirty="0" smtClean="0"/>
              <a:t> </a:t>
            </a:r>
          </a:p>
          <a:p>
            <a:pPr>
              <a:buNone/>
            </a:pPr>
            <a:r>
              <a:rPr lang="it-IT" sz="1400" b="1" dirty="0" smtClean="0"/>
              <a:t>C’era un signore di </a:t>
            </a:r>
            <a:r>
              <a:rPr lang="it-IT" sz="1400" b="1" dirty="0" err="1" smtClean="0"/>
              <a:t>Revilla</a:t>
            </a:r>
            <a:endParaRPr lang="it-IT" sz="1400" b="1" dirty="0" smtClean="0"/>
          </a:p>
          <a:p>
            <a:pPr>
              <a:buNone/>
            </a:pPr>
            <a:r>
              <a:rPr lang="it-IT" sz="1400" b="1" dirty="0" smtClean="0"/>
              <a:t>che un giorno bevve la camomilla,</a:t>
            </a:r>
          </a:p>
          <a:p>
            <a:pPr>
              <a:buNone/>
            </a:pPr>
            <a:r>
              <a:rPr lang="it-IT" sz="1400" b="1" dirty="0" smtClean="0"/>
              <a:t>ma quando al letto si coricò</a:t>
            </a:r>
          </a:p>
          <a:p>
            <a:pPr>
              <a:buNone/>
            </a:pPr>
            <a:r>
              <a:rPr lang="it-IT" sz="1400" b="1" dirty="0" smtClean="0"/>
              <a:t>un vecchio in coma diventò</a:t>
            </a:r>
          </a:p>
          <a:p>
            <a:pPr>
              <a:buNone/>
            </a:pPr>
            <a:r>
              <a:rPr lang="it-IT" sz="1400" b="1" dirty="0" smtClean="0"/>
              <a:t>quel signore dormiente di </a:t>
            </a:r>
            <a:r>
              <a:rPr lang="it-IT" sz="1400" b="1" dirty="0" err="1" smtClean="0"/>
              <a:t>Revilla</a:t>
            </a:r>
            <a:r>
              <a:rPr lang="it-IT" sz="1400" b="1" dirty="0" smtClean="0"/>
              <a:t>.</a:t>
            </a:r>
          </a:p>
          <a:p>
            <a:pPr>
              <a:buNone/>
            </a:pPr>
            <a:r>
              <a:rPr lang="it-IT" sz="1400" b="1" dirty="0" smtClean="0"/>
              <a:t> </a:t>
            </a:r>
          </a:p>
          <a:p>
            <a:pPr>
              <a:buNone/>
            </a:pPr>
            <a:r>
              <a:rPr lang="it-IT" sz="1400" b="1" dirty="0" smtClean="0">
                <a:solidFill>
                  <a:srgbClr val="CC00CC"/>
                </a:solidFill>
              </a:rPr>
              <a:t>C’era un signore di Siviglia</a:t>
            </a:r>
          </a:p>
          <a:p>
            <a:pPr>
              <a:buNone/>
            </a:pPr>
            <a:r>
              <a:rPr lang="it-IT" sz="1400" b="1" dirty="0" smtClean="0">
                <a:solidFill>
                  <a:srgbClr val="CC00CC"/>
                </a:solidFill>
              </a:rPr>
              <a:t>che un giorno ruppe una stoviglia,</a:t>
            </a:r>
          </a:p>
          <a:p>
            <a:pPr>
              <a:buNone/>
            </a:pPr>
            <a:r>
              <a:rPr lang="it-IT" sz="1400" b="1" dirty="0" smtClean="0">
                <a:solidFill>
                  <a:srgbClr val="CC00CC"/>
                </a:solidFill>
              </a:rPr>
              <a:t>ma quando fu pronto a mangiare </a:t>
            </a:r>
          </a:p>
          <a:p>
            <a:pPr>
              <a:buNone/>
            </a:pPr>
            <a:r>
              <a:rPr lang="it-IT" sz="1400" b="1" dirty="0" smtClean="0">
                <a:solidFill>
                  <a:srgbClr val="CC00CC"/>
                </a:solidFill>
              </a:rPr>
              <a:t>con le mani dovette cenare</a:t>
            </a:r>
          </a:p>
          <a:p>
            <a:pPr>
              <a:buNone/>
            </a:pPr>
            <a:r>
              <a:rPr lang="it-IT" sz="1400" b="1" dirty="0" smtClean="0">
                <a:solidFill>
                  <a:srgbClr val="CC00CC"/>
                </a:solidFill>
              </a:rPr>
              <a:t>quel signore distruttivo di Siviglia.</a:t>
            </a:r>
          </a:p>
          <a:p>
            <a:pPr>
              <a:buNone/>
            </a:pPr>
            <a:endParaRPr lang="it-IT" sz="1400" b="1" dirty="0">
              <a:solidFill>
                <a:srgbClr val="CC00CC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-961"/>
            <a:ext cx="4320480" cy="1846659"/>
          </a:xfrm>
          <a:prstGeom prst="rect">
            <a:avLst/>
          </a:prstGeom>
          <a:solidFill>
            <a:schemeClr val="bg2">
              <a:alpha val="8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Danny </a:t>
            </a:r>
            <a:r>
              <a:rPr kumimoji="0" lang="it-IT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O’Connel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Che fa il top </a:t>
            </a:r>
            <a:r>
              <a:rPr kumimoji="0" lang="it-IT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model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O’</a:t>
            </a:r>
            <a:r>
              <a:rPr kumimoji="0" lang="it-IT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Connel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Danny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Mai in tasca un penny.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i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Comic Sans MS" pitchFamily="66" charset="0"/>
                <a:cs typeface="Times New Roman" pitchFamily="18" charset="0"/>
              </a:rPr>
              <a:t>Matteo Cola e Matteo</a:t>
            </a:r>
            <a:r>
              <a:rPr kumimoji="0" lang="it-IT" sz="1200" u="none" strike="noStrike" cap="none" normalizeH="0" dirty="0" smtClean="0">
                <a:ln>
                  <a:noFill/>
                </a:ln>
                <a:solidFill>
                  <a:srgbClr val="CC00CC"/>
                </a:solidFill>
                <a:effectLst/>
                <a:latin typeface="Comic Sans MS" pitchFamily="66" charset="0"/>
                <a:cs typeface="Times New Roman" pitchFamily="18" charset="0"/>
              </a:rPr>
              <a:t> Venturi</a:t>
            </a:r>
            <a:endParaRPr kumimoji="0" lang="it-IT" sz="110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4241899"/>
            <a:ext cx="550810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adway" pitchFamily="82" charset="0"/>
                <a:ea typeface="Calibri" pitchFamily="34" charset="0"/>
                <a:cs typeface="Aparajita" pitchFamily="34" charset="0"/>
              </a:rPr>
              <a:t>C’era  un signore di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roadway" pitchFamily="82" charset="0"/>
                <a:ea typeface="Calibri" pitchFamily="34" charset="0"/>
                <a:cs typeface="Aparajita" pitchFamily="34" charset="0"/>
              </a:rPr>
              <a:t>Gambettola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adway" pitchFamily="82" charset="0"/>
                <a:ea typeface="Calibri" pitchFamily="34" charset="0"/>
                <a:cs typeface="Aparajita" pitchFamily="34" charset="0"/>
              </a:rPr>
              <a:t> 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adway" pitchFamily="8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adway" pitchFamily="82" charset="0"/>
                <a:ea typeface="Calibri" pitchFamily="34" charset="0"/>
                <a:cs typeface="Aparajita" pitchFamily="34" charset="0"/>
              </a:rPr>
              <a:t>Che si innamorò di una bolla 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adway" pitchFamily="8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adway" pitchFamily="82" charset="0"/>
                <a:ea typeface="Calibri" pitchFamily="34" charset="0"/>
                <a:cs typeface="Aparajita" pitchFamily="34" charset="0"/>
              </a:rPr>
              <a:t>Un giorno la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Broadway" pitchFamily="82" charset="0"/>
                <a:ea typeface="Calibri" pitchFamily="34" charset="0"/>
                <a:cs typeface="Aparajita" pitchFamily="34" charset="0"/>
              </a:rPr>
              <a:t> mano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adway" pitchFamily="82" charset="0"/>
                <a:ea typeface="Calibri" pitchFamily="34" charset="0"/>
                <a:cs typeface="Aparajita" pitchFamily="34" charset="0"/>
              </a:rPr>
              <a:t> chiese 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adway" pitchFamily="8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adway" pitchFamily="82" charset="0"/>
                <a:ea typeface="Calibri" pitchFamily="34" charset="0"/>
                <a:cs typeface="Aparajita" pitchFamily="34" charset="0"/>
              </a:rPr>
              <a:t>e  tante botte prese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adway" pitchFamily="8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adway" pitchFamily="82" charset="0"/>
                <a:ea typeface="Calibri" pitchFamily="34" charset="0"/>
                <a:cs typeface="Aparajita" pitchFamily="34" charset="0"/>
              </a:rPr>
              <a:t>Quello sfiatato signore di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roadway" pitchFamily="82" charset="0"/>
                <a:ea typeface="Calibri" pitchFamily="34" charset="0"/>
                <a:cs typeface="Aparajita" pitchFamily="34" charset="0"/>
              </a:rPr>
              <a:t>Gambettola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adway" pitchFamily="82" charset="0"/>
                <a:ea typeface="Calibri" pitchFamily="34" charset="0"/>
                <a:cs typeface="Aparajita" pitchFamily="34" charset="0"/>
              </a:rPr>
              <a:t>                              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adway" pitchFamily="82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adway" pitchFamily="82" charset="0"/>
              <a:ea typeface="Calibri" pitchFamily="34" charset="0"/>
              <a:cs typeface="Aparajit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dirty="0" smtClean="0">
              <a:solidFill>
                <a:schemeClr val="bg1"/>
              </a:solidFill>
              <a:latin typeface="Broadway" pitchFamily="82" charset="0"/>
              <a:ea typeface="Calibri" pitchFamily="34" charset="0"/>
              <a:cs typeface="Aparajit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adway" pitchFamily="82" charset="0"/>
                <a:ea typeface="Calibri" pitchFamily="34" charset="0"/>
                <a:cs typeface="Aparajita" pitchFamily="34" charset="0"/>
              </a:rPr>
              <a:t>A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adway" pitchFamily="82" charset="0"/>
                <a:ea typeface="Calibri" pitchFamily="34" charset="0"/>
                <a:cs typeface="Aparajita" pitchFamily="34" charset="0"/>
              </a:rPr>
              <a:t>lberto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roadway" pitchFamily="82" charset="0"/>
                <a:ea typeface="Calibri" pitchFamily="34" charset="0"/>
                <a:cs typeface="Aparajita" pitchFamily="34" charset="0"/>
              </a:rPr>
              <a:t>Pollarini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adway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60648"/>
            <a:ext cx="3384376" cy="33569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000" b="1" dirty="0" smtClean="0">
                <a:solidFill>
                  <a:schemeClr val="bg1"/>
                </a:solidFill>
                <a:latin typeface="Comic Sans MS" pitchFamily="66" charset="0"/>
              </a:rPr>
              <a:t>ALBA</a:t>
            </a:r>
            <a:endParaRPr lang="it-IT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it-IT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</a:rPr>
              <a:t>Alba-</a:t>
            </a:r>
          </a:p>
          <a:p>
            <a:pPr>
              <a:buNone/>
            </a:pPr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</a:rPr>
              <a:t>Il giorno seguente</a:t>
            </a:r>
          </a:p>
          <a:p>
            <a:pPr>
              <a:buNone/>
            </a:pPr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</a:rPr>
              <a:t>                             </a:t>
            </a:r>
          </a:p>
          <a:p>
            <a:pPr>
              <a:buNone/>
            </a:pPr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it-IT" sz="2000" b="1" dirty="0" smtClean="0">
                <a:solidFill>
                  <a:schemeClr val="bg1"/>
                </a:solidFill>
                <a:latin typeface="Comic Sans MS" pitchFamily="66" charset="0"/>
              </a:rPr>
              <a:t>TRAMONTO</a:t>
            </a:r>
            <a:endParaRPr lang="it-IT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it-IT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</a:rPr>
              <a:t>Tramonto-</a:t>
            </a:r>
          </a:p>
          <a:p>
            <a:pPr>
              <a:buNone/>
            </a:pPr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</a:rPr>
              <a:t>La notte </a:t>
            </a:r>
          </a:p>
          <a:p>
            <a:pPr>
              <a:buNone/>
            </a:pPr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</a:rPr>
              <a:t>Infuoca il sole</a:t>
            </a:r>
          </a:p>
          <a:p>
            <a:pPr>
              <a:buNone/>
            </a:pPr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</a:rPr>
              <a:t>                            </a:t>
            </a:r>
          </a:p>
          <a:p>
            <a:pPr>
              <a:buNone/>
            </a:pP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 </a:t>
            </a:r>
          </a:p>
          <a:p>
            <a:pPr>
              <a:buNone/>
            </a:pPr>
            <a:endParaRPr lang="it-IT" sz="900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56176" y="100027"/>
            <a:ext cx="2987824" cy="5447645"/>
          </a:xfrm>
          <a:prstGeom prst="rect">
            <a:avLst/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11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Io-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01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Nessuno mi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01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Conosce.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01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01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01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Vita</a:t>
            </a: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01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01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Intreccio delle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01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Mie dita.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01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01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011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Mare</a:t>
            </a:r>
            <a:endParaRPr kumimoji="0" 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01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01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Appuntamento 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01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Segreto.</a:t>
            </a:r>
          </a:p>
          <a:p>
            <a:pPr marL="0" marR="0" lvl="0" indent="9001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90011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lonna MT" pitchFamily="82" charset="0"/>
                <a:ea typeface="Calibri" pitchFamily="34" charset="0"/>
                <a:cs typeface="Times New Roman" pitchFamily="18" charset="0"/>
              </a:rPr>
              <a:t>AMINA KHALK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lonna MT" pitchFamily="82" charset="0"/>
              <a:cs typeface="Arial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627784" y="620688"/>
            <a:ext cx="3384376" cy="576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AURORA BOREALE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Aurora boreale 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Il soffio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Della notte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t-IT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t-IT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AUTUNNO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Autunno-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Gli alberi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Vestono la sera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            </a:t>
            </a: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 rot="20321163">
            <a:off x="122054" y="4546680"/>
            <a:ext cx="28098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roadway" pitchFamily="82" charset="0"/>
              </a:rPr>
              <a:t>Valentina Baldini</a:t>
            </a:r>
            <a:endParaRPr lang="it-IT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 spd="slow" advTm="10000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1040280">
            <a:off x="378021" y="1001605"/>
            <a:ext cx="6480253" cy="409342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… </a:t>
            </a:r>
            <a:r>
              <a:rPr lang="it-IT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 un SORRISO speciale </a:t>
            </a:r>
          </a:p>
          <a:p>
            <a:pPr algn="ctr"/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dedichiamo </a:t>
            </a:r>
            <a:r>
              <a:rPr lang="it-IT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 nostro </a:t>
            </a:r>
          </a:p>
          <a:p>
            <a:pPr algn="ctr"/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Romeo</a:t>
            </a:r>
          </a:p>
          <a:p>
            <a:pPr algn="ctr"/>
            <a:r>
              <a:rPr lang="it-IT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che pazienta </a:t>
            </a:r>
          </a:p>
          <a:p>
            <a:pPr algn="ctr"/>
            <a:r>
              <a:rPr lang="it-IT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con alunni e insegnanti</a:t>
            </a:r>
          </a:p>
          <a:p>
            <a:pPr algn="ctr"/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regalandoci</a:t>
            </a:r>
          </a:p>
          <a:p>
            <a:pPr algn="ctr"/>
            <a:r>
              <a:rPr lang="it-IT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tempo e passione </a:t>
            </a:r>
          </a:p>
          <a:p>
            <a:pPr algn="ctr"/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 la POESIA!</a:t>
            </a:r>
            <a:endParaRPr lang="it-IT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ttps://encrypted-tbn1.gstatic.com/images?q=tbn:ANd9GcQC-vUaBue38mQmaUCzJnvaEpTQ3VcNypC_JSZ9_T2V-mursyLa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3419872" y="5517232"/>
            <a:ext cx="5532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GRAZIE A TUTTI !!!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3466728" cy="3010346"/>
          </a:xfrm>
          <a:solidFill>
            <a:schemeClr val="bg1">
              <a:alpha val="9000"/>
            </a:schemeClr>
          </a:solidFill>
        </p:spPr>
        <p:txBody>
          <a:bodyPr>
            <a:noAutofit/>
          </a:bodyPr>
          <a:lstStyle/>
          <a:p>
            <a:r>
              <a:rPr lang="it-IT" sz="4800" i="1" dirty="0" smtClean="0">
                <a:solidFill>
                  <a:srgbClr val="FF0000"/>
                </a:solidFill>
              </a:rPr>
              <a:t>  </a:t>
            </a:r>
            <a:r>
              <a:rPr lang="it-IT" b="1" i="1" dirty="0" smtClean="0">
                <a:solidFill>
                  <a:schemeClr val="bg1"/>
                </a:solidFill>
              </a:rPr>
              <a:t>Siamo stati a scuola </a:t>
            </a:r>
            <a:br>
              <a:rPr lang="it-IT" b="1" i="1" dirty="0" smtClean="0">
                <a:solidFill>
                  <a:schemeClr val="bg1"/>
                </a:solidFill>
              </a:rPr>
            </a:br>
            <a:r>
              <a:rPr lang="it-IT" b="1" i="1" dirty="0" smtClean="0">
                <a:solidFill>
                  <a:schemeClr val="bg1"/>
                </a:solidFill>
              </a:rPr>
              <a:t>da </a:t>
            </a:r>
            <a:r>
              <a:rPr lang="it-IT" b="1" i="1" dirty="0" smtClean="0">
                <a:solidFill>
                  <a:srgbClr val="FFC000"/>
                </a:solidFill>
              </a:rPr>
              <a:t>DANTE </a:t>
            </a:r>
            <a:r>
              <a:rPr lang="it-IT" b="1" i="1" dirty="0" smtClean="0">
                <a:solidFill>
                  <a:schemeClr val="bg1"/>
                </a:solidFill>
              </a:rPr>
              <a:t> e  da </a:t>
            </a:r>
            <a:r>
              <a:rPr lang="it-IT" b="1" i="1" dirty="0" smtClean="0">
                <a:solidFill>
                  <a:srgbClr val="FFC000"/>
                </a:solidFill>
              </a:rPr>
              <a:t>Virgilio</a:t>
            </a:r>
            <a:endParaRPr lang="it-IT" sz="4800" b="1" i="1" dirty="0">
              <a:solidFill>
                <a:srgbClr val="FFC000"/>
              </a:solidFill>
            </a:endParaRPr>
          </a:p>
        </p:txBody>
      </p:sp>
      <p:pic>
        <p:nvPicPr>
          <p:cNvPr id="1028" name="Picture 4" descr="https://encrypted-tbn1.gstatic.com/images?q=tbn:ANd9GcTlzrhzxiuogw0X5TI5i00wyXnZaQtU3bx40AFUNJ9V-4wjUw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7949" y="1124744"/>
            <a:ext cx="3851093" cy="547260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00800" cy="2016224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</a:rPr>
              <a:t>… </a:t>
            </a:r>
            <a:r>
              <a:rPr lang="it-IT" sz="31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</a:rPr>
              <a:t>ed abbiamo anche scoperto che </a:t>
            </a:r>
            <a:br>
              <a:rPr lang="it-IT" sz="31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</a:rPr>
            </a:br>
            <a:r>
              <a:rPr lang="it-IT" sz="31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</a:rPr>
              <a:t>tra FAR RIDERE  e FAR PIANGERE</a:t>
            </a:r>
            <a:br>
              <a:rPr lang="it-IT" sz="31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</a:rPr>
            </a:br>
            <a:r>
              <a:rPr lang="it-IT" sz="31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</a:rPr>
              <a:t>la distanza è sottile …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Broadway" pitchFamily="82" charset="0"/>
            </a:endParaRPr>
          </a:p>
        </p:txBody>
      </p:sp>
      <p:pic>
        <p:nvPicPr>
          <p:cNvPr id="16386" name="Picture 2" descr="https://encrypted-tbn0.gstatic.com/images?q=tbn:ANd9GcSsgaODYb25n8VsbUXhX3Jle6ufibiZD8oLPPrAvUSYaz0i8dX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9588">
            <a:off x="251520" y="2204864"/>
            <a:ext cx="3312368" cy="2224364"/>
          </a:xfrm>
          <a:prstGeom prst="rect">
            <a:avLst/>
          </a:prstGeom>
          <a:noFill/>
        </p:spPr>
      </p:pic>
      <p:pic>
        <p:nvPicPr>
          <p:cNvPr id="16388" name="Picture 4" descr="http://t2.gstatic.com/images?q=tbn:ANd9GcSCuFnPqlACxCtnlRHNJFUWWVoveXmQSp8xf-SA79WLUz9qsUB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84984"/>
            <a:ext cx="4446589" cy="3024336"/>
          </a:xfrm>
          <a:prstGeom prst="rect">
            <a:avLst/>
          </a:prstGeom>
          <a:noFill/>
        </p:spPr>
      </p:pic>
      <p:pic>
        <p:nvPicPr>
          <p:cNvPr id="16392" name="Picture 8" descr="https://encrypted-tbn2.gstatic.com/images?q=tbn:ANd9GcQNpmJbQY9MGu5ghirFdpenDPbVOjrN1bgJV0LOl99-ABzIKir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9584">
            <a:off x="7580160" y="1757778"/>
            <a:ext cx="1238250" cy="36957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5904656" cy="316835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Ora ecco alcune delle        nostre invenzioni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… queste parole</a:t>
            </a:r>
            <a:endParaRPr lang="it-IT" dirty="0"/>
          </a:p>
        </p:txBody>
      </p:sp>
      <p:pic>
        <p:nvPicPr>
          <p:cNvPr id="17410" name="Picture 2" descr="https://encrypted-tbn2.gstatic.com/images?q=tbn:ANd9GcTkZuHbjfoq5UM8r3CcGRJ50Dl2xMlstOOPxnlaxbwsTGP2gN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36736"/>
            <a:ext cx="2952328" cy="3686738"/>
          </a:xfrm>
          <a:prstGeom prst="rect">
            <a:avLst/>
          </a:prstGeom>
          <a:noFill/>
        </p:spPr>
      </p:pic>
      <p:pic>
        <p:nvPicPr>
          <p:cNvPr id="17412" name="Picture 4" descr="Illustrazione del fumetto di clipart di id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92696"/>
            <a:ext cx="1766236" cy="15322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6" name="CasellaDiTesto 5"/>
          <p:cNvSpPr txBox="1"/>
          <p:nvPr/>
        </p:nvSpPr>
        <p:spPr>
          <a:xfrm>
            <a:off x="2051720" y="37890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vi facciano</a:t>
            </a:r>
            <a:endParaRPr lang="it-IT" sz="3600" dirty="0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23728" y="2132856"/>
            <a:ext cx="640871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 ragazzi della II B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3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3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Prof.ssa Maria Fonte Barbarossa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765104" cy="6408712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BEATA MINA</a:t>
            </a:r>
            <a:br>
              <a:rPr lang="it-IT" sz="2400" dirty="0" smtClean="0"/>
            </a:br>
            <a:r>
              <a:rPr lang="it-IT" sz="2400" dirty="0" smtClean="0"/>
              <a:t> In un campo minato </a:t>
            </a:r>
            <a:br>
              <a:rPr lang="it-IT" sz="2400" dirty="0" smtClean="0"/>
            </a:br>
            <a:r>
              <a:rPr lang="it-IT" sz="2400" dirty="0" smtClean="0"/>
              <a:t>Me ne stavo </a:t>
            </a:r>
            <a:r>
              <a:rPr lang="it-IT" sz="2400" dirty="0" err="1" smtClean="0"/>
              <a:t>beato…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b="1" i="1" dirty="0" smtClean="0"/>
              <a:t>Giada </a:t>
            </a:r>
            <a:r>
              <a:rPr lang="it-IT" sz="2400" b="1" i="1" dirty="0" err="1" smtClean="0"/>
              <a:t>Ceccarelli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 </a:t>
            </a:r>
            <a:br>
              <a:rPr lang="it-IT" sz="2400" dirty="0" smtClean="0"/>
            </a:br>
            <a:r>
              <a:rPr lang="it-IT" sz="2400" dirty="0" smtClean="0"/>
              <a:t> </a:t>
            </a:r>
            <a:br>
              <a:rPr lang="it-IT" sz="2400" dirty="0" smtClean="0"/>
            </a:br>
            <a:r>
              <a:rPr lang="it-IT" sz="2400" dirty="0" smtClean="0"/>
              <a:t>Ero in una stanza buia</a:t>
            </a:r>
            <a:br>
              <a:rPr lang="it-IT" sz="2400" dirty="0" smtClean="0"/>
            </a:br>
            <a:r>
              <a:rPr lang="it-IT" sz="2400" dirty="0" smtClean="0"/>
              <a:t>L’ unica cosa che si vedeva </a:t>
            </a:r>
            <a:br>
              <a:rPr lang="it-IT" sz="2400" dirty="0" smtClean="0"/>
            </a:br>
            <a:r>
              <a:rPr lang="it-IT" sz="2400" dirty="0" smtClean="0"/>
              <a:t>era la luce </a:t>
            </a:r>
            <a:br>
              <a:rPr lang="it-IT" sz="2400" dirty="0" smtClean="0"/>
            </a:br>
            <a:r>
              <a:rPr lang="it-IT" sz="2400" dirty="0" smtClean="0"/>
              <a:t>                                               </a:t>
            </a:r>
            <a:r>
              <a:rPr lang="it-IT" sz="2400" b="1" i="1" dirty="0" smtClean="0"/>
              <a:t>Giada </a:t>
            </a:r>
            <a:r>
              <a:rPr lang="it-IT" sz="2400" b="1" i="1" dirty="0" err="1" smtClean="0"/>
              <a:t>Ceccarelli</a:t>
            </a:r>
            <a:r>
              <a:rPr lang="it-IT" sz="2400" b="1" i="1" dirty="0" smtClean="0"/>
              <a:t/>
            </a:r>
            <a:br>
              <a:rPr lang="it-IT" sz="2400" b="1" i="1" dirty="0" smtClean="0"/>
            </a:br>
            <a:r>
              <a:rPr lang="it-IT" sz="2400" dirty="0" smtClean="0"/>
              <a:t> </a:t>
            </a:r>
            <a:br>
              <a:rPr lang="it-IT" sz="2400" dirty="0" smtClean="0"/>
            </a:br>
            <a:r>
              <a:rPr lang="it-IT" sz="2400" dirty="0" smtClean="0"/>
              <a:t> </a:t>
            </a:r>
            <a:br>
              <a:rPr lang="it-IT" sz="2400" dirty="0" smtClean="0"/>
            </a:br>
            <a:r>
              <a:rPr lang="it-IT" sz="2400" dirty="0" smtClean="0"/>
              <a:t>Non c’ è NESSUNO e </a:t>
            </a:r>
            <a:br>
              <a:rPr lang="it-IT" sz="2400" dirty="0" smtClean="0"/>
            </a:br>
            <a:r>
              <a:rPr lang="it-IT" sz="2400" dirty="0" smtClean="0"/>
              <a:t>NESSUNO parla         </a:t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b="1" i="1" dirty="0" smtClean="0"/>
              <a:t>Giada </a:t>
            </a:r>
            <a:r>
              <a:rPr lang="it-IT" sz="2400" b="1" i="1" dirty="0" err="1" smtClean="0"/>
              <a:t>Ceccarelli</a:t>
            </a:r>
            <a:r>
              <a:rPr lang="it-IT" sz="2400" b="1" i="1" dirty="0" smtClean="0"/>
              <a:t/>
            </a:r>
            <a:br>
              <a:rPr lang="it-IT" sz="2400" b="1" i="1" dirty="0" smtClean="0"/>
            </a:br>
            <a:endParaRPr lang="it-IT" sz="8000" b="1" i="1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404664"/>
            <a:ext cx="3888432" cy="6124754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Pensa …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Se pensi che lui ti pensa,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pensa che se non lo pensi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penserà che tu non lo pensi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se pensa che nella sera tu non lo pensi,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penserà che tu lo pensi.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CUORE MANO TESTA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Un signore di testa ovale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aveva il corpo diagonale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vide un cane triangolare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 iniziò ad urlare.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Un signore di Milano 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aveva un problema alla mano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cosi un giorno decise di cambiare mano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it-IT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Riciputi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Serena e Wilson </a:t>
            </a:r>
            <a:r>
              <a:rPr kumimoji="0" lang="it-IT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Cristel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3848472" cy="6480720"/>
          </a:xfrm>
          <a:solidFill>
            <a:schemeClr val="bg1">
              <a:alpha val="59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it-IT" sz="1600" b="1" dirty="0">
                <a:solidFill>
                  <a:schemeClr val="tx1"/>
                </a:solidFill>
              </a:rPr>
              <a:t>L’ UNIVERSO</a:t>
            </a:r>
          </a:p>
          <a:p>
            <a:pPr algn="r"/>
            <a:r>
              <a:rPr lang="it-IT" sz="1600" b="1" dirty="0">
                <a:solidFill>
                  <a:schemeClr val="tx1"/>
                </a:solidFill>
              </a:rPr>
              <a:t> </a:t>
            </a:r>
          </a:p>
          <a:p>
            <a:pPr algn="r"/>
            <a:r>
              <a:rPr lang="it-IT" sz="1600" b="1" dirty="0">
                <a:solidFill>
                  <a:schemeClr val="tx1"/>
                </a:solidFill>
              </a:rPr>
              <a:t>Mi sento parte di qualcosa di grande</a:t>
            </a:r>
          </a:p>
          <a:p>
            <a:pPr algn="r"/>
            <a:r>
              <a:rPr lang="it-IT" sz="1600" b="1" dirty="0">
                <a:solidFill>
                  <a:schemeClr val="tx1"/>
                </a:solidFill>
              </a:rPr>
              <a:t>E non voglio farmi domande</a:t>
            </a:r>
          </a:p>
          <a:p>
            <a:pPr algn="r"/>
            <a:r>
              <a:rPr lang="it-IT" sz="1600" b="1" dirty="0">
                <a:solidFill>
                  <a:schemeClr val="tx1"/>
                </a:solidFill>
              </a:rPr>
              <a:t>Perché nessuna risposta è quella vera</a:t>
            </a:r>
          </a:p>
          <a:p>
            <a:pPr algn="r"/>
            <a:r>
              <a:rPr lang="it-IT" sz="1600" b="1" dirty="0">
                <a:solidFill>
                  <a:schemeClr val="tx1"/>
                </a:solidFill>
              </a:rPr>
              <a:t>Ne basterebbe una sola sincera</a:t>
            </a:r>
          </a:p>
          <a:p>
            <a:pPr algn="r"/>
            <a:r>
              <a:rPr lang="it-IT" sz="1600" b="1" dirty="0">
                <a:solidFill>
                  <a:schemeClr val="tx1"/>
                </a:solidFill>
              </a:rPr>
              <a:t>Sulla nascita del mondo e il senso della vita</a:t>
            </a:r>
          </a:p>
          <a:p>
            <a:pPr algn="r"/>
            <a:r>
              <a:rPr lang="it-IT" sz="1600" b="1" dirty="0">
                <a:solidFill>
                  <a:schemeClr val="tx1"/>
                </a:solidFill>
              </a:rPr>
              <a:t>In fondo è quello che ciascuno di noi merita</a:t>
            </a:r>
          </a:p>
          <a:p>
            <a:pPr algn="r"/>
            <a:r>
              <a:rPr lang="it-IT" sz="1600" b="1" dirty="0">
                <a:solidFill>
                  <a:schemeClr val="tx1"/>
                </a:solidFill>
              </a:rPr>
              <a:t>Una spiegazione in verosimile</a:t>
            </a:r>
          </a:p>
          <a:p>
            <a:pPr algn="r"/>
            <a:r>
              <a:rPr lang="it-IT" sz="1600" b="1" dirty="0">
                <a:solidFill>
                  <a:schemeClr val="tx1"/>
                </a:solidFill>
              </a:rPr>
              <a:t>Qualcosa che sia possibile.</a:t>
            </a:r>
          </a:p>
          <a:p>
            <a:endParaRPr lang="it-IT" sz="1600" b="1" dirty="0" smtClean="0">
              <a:solidFill>
                <a:schemeClr val="tx1"/>
              </a:solidFill>
            </a:endParaRPr>
          </a:p>
          <a:p>
            <a:pPr algn="l"/>
            <a:r>
              <a:rPr lang="it-IT" sz="1600" b="1" dirty="0" smtClean="0">
                <a:solidFill>
                  <a:schemeClr val="tx1"/>
                </a:solidFill>
              </a:rPr>
              <a:t>PENSIERI</a:t>
            </a:r>
            <a:endParaRPr lang="it-IT" sz="1600" b="1" dirty="0">
              <a:solidFill>
                <a:schemeClr val="tx1"/>
              </a:solidFill>
            </a:endParaRPr>
          </a:p>
          <a:p>
            <a:pPr algn="l"/>
            <a:r>
              <a:rPr lang="it-IT" sz="1600" b="1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it-IT" sz="1600" b="1" dirty="0">
                <a:solidFill>
                  <a:schemeClr val="tx1"/>
                </a:solidFill>
              </a:rPr>
              <a:t>Di notte,</a:t>
            </a:r>
          </a:p>
          <a:p>
            <a:pPr algn="l"/>
            <a:r>
              <a:rPr lang="it-IT" sz="1600" b="1" dirty="0">
                <a:solidFill>
                  <a:schemeClr val="tx1"/>
                </a:solidFill>
              </a:rPr>
              <a:t>quando si dorme,</a:t>
            </a:r>
          </a:p>
          <a:p>
            <a:pPr algn="l"/>
            <a:r>
              <a:rPr lang="it-IT" sz="1600" b="1" dirty="0">
                <a:solidFill>
                  <a:schemeClr val="tx1"/>
                </a:solidFill>
              </a:rPr>
              <a:t>con la luce spenta,</a:t>
            </a:r>
          </a:p>
          <a:p>
            <a:pPr algn="l"/>
            <a:r>
              <a:rPr lang="it-IT" sz="1600" b="1" dirty="0">
                <a:solidFill>
                  <a:schemeClr val="tx1"/>
                </a:solidFill>
              </a:rPr>
              <a:t>si vedono più cose,</a:t>
            </a:r>
          </a:p>
          <a:p>
            <a:pPr algn="l"/>
            <a:r>
              <a:rPr lang="it-IT" sz="1600" b="1" dirty="0">
                <a:solidFill>
                  <a:schemeClr val="tx1"/>
                </a:solidFill>
              </a:rPr>
              <a:t>di quando si è svegli,</a:t>
            </a:r>
          </a:p>
          <a:p>
            <a:pPr algn="l"/>
            <a:r>
              <a:rPr lang="it-IT" sz="1600" b="1" dirty="0">
                <a:solidFill>
                  <a:schemeClr val="tx1"/>
                </a:solidFill>
              </a:rPr>
              <a:t>con la luce del giorno.</a:t>
            </a:r>
          </a:p>
          <a:p>
            <a:pPr algn="l"/>
            <a:r>
              <a:rPr lang="it-IT" sz="1400" b="1" dirty="0">
                <a:solidFill>
                  <a:schemeClr val="tx1"/>
                </a:solidFill>
              </a:rPr>
              <a:t> </a:t>
            </a:r>
          </a:p>
          <a:p>
            <a:pPr algn="r"/>
            <a:r>
              <a:rPr lang="it-IT" sz="1400" b="1" dirty="0">
                <a:solidFill>
                  <a:schemeClr val="tx1"/>
                </a:solidFill>
              </a:rPr>
              <a:t> </a:t>
            </a:r>
            <a:r>
              <a:rPr lang="it-IT" sz="1400" b="1" dirty="0" smtClean="0">
                <a:solidFill>
                  <a:schemeClr val="tx1"/>
                </a:solidFill>
              </a:rPr>
              <a:t> </a:t>
            </a:r>
            <a:r>
              <a:rPr lang="it-IT" sz="1600" b="1" i="1" dirty="0">
                <a:solidFill>
                  <a:schemeClr val="tx1"/>
                </a:solidFill>
              </a:rPr>
              <a:t>Mattia </a:t>
            </a:r>
            <a:r>
              <a:rPr lang="it-IT" sz="1600" b="1" i="1" dirty="0" err="1">
                <a:solidFill>
                  <a:schemeClr val="tx1"/>
                </a:solidFill>
              </a:rPr>
              <a:t>Bellagamba</a:t>
            </a:r>
            <a:r>
              <a:rPr lang="it-IT" sz="1600" b="1" i="1" dirty="0">
                <a:solidFill>
                  <a:schemeClr val="tx1"/>
                </a:solidFill>
              </a:rPr>
              <a:t> </a:t>
            </a:r>
          </a:p>
          <a:p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860032" y="332656"/>
            <a:ext cx="3977117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rgbClr val="FF3333"/>
                </a:solidFill>
                <a:effectLst/>
                <a:latin typeface="Arial" pitchFamily="34" charset="0"/>
                <a:ea typeface="Calibri" pitchFamily="34" charset="0"/>
                <a:cs typeface="Comic Sans MS" pitchFamily="66" charset="0"/>
              </a:rPr>
              <a:t>Nel cielo...</a:t>
            </a:r>
            <a:endParaRPr kumimoji="0" lang="it-IT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apyrus" pitchFamily="66" charset="0"/>
              </a:rPr>
              <a:t>nel cielo immenso,</a:t>
            </a:r>
            <a:endParaRPr kumimoji="0" lang="it-IT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apyrus" pitchFamily="66" charset="0"/>
              </a:rPr>
              <a:t>una formica minuscola,</a:t>
            </a:r>
            <a:endParaRPr kumimoji="0" lang="it-IT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apyrus" pitchFamily="66" charset="0"/>
              </a:rPr>
              <a:t>volava nel cielo.</a:t>
            </a:r>
            <a:endParaRPr kumimoji="0" lang="it-IT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1" u="none" strike="noStrike" cap="none" normalizeH="0" baseline="0" dirty="0" smtClean="0">
              <a:ln>
                <a:noFill/>
              </a:ln>
              <a:solidFill>
                <a:srgbClr val="FF3333"/>
              </a:solidFill>
              <a:effectLst/>
              <a:latin typeface="Arial" pitchFamily="34" charset="0"/>
              <a:ea typeface="Calibri" pitchFamily="34" charset="0"/>
              <a:cs typeface="Comic Sans MS" pitchFamily="66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rgbClr val="FF3333"/>
                </a:solidFill>
                <a:effectLst/>
                <a:latin typeface="Arial" pitchFamily="34" charset="0"/>
                <a:ea typeface="Calibri" pitchFamily="34" charset="0"/>
                <a:cs typeface="Comic Sans MS" pitchFamily="66" charset="0"/>
              </a:rPr>
              <a:t>Nel fossato</a:t>
            </a:r>
            <a:endParaRPr kumimoji="0" lang="it-IT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Gill Sans MT Ext Condensed Bold" pitchFamily="34" charset="0"/>
              </a:rPr>
              <a:t>in un fossato</a:t>
            </a:r>
            <a:endParaRPr kumimoji="0" lang="it-IT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Gill Sans MT Ext Condensed Bold" pitchFamily="34" charset="0"/>
              </a:rPr>
              <a:t>scorrevo lontano,</a:t>
            </a:r>
            <a:endParaRPr kumimoji="0" lang="it-IT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Gill Sans MT Ext Condensed Bold" pitchFamily="34" charset="0"/>
              </a:rPr>
              <a:t>nell’ acqua asciugata.</a:t>
            </a:r>
            <a:endParaRPr kumimoji="0" lang="it-IT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1" u="none" strike="noStrike" cap="none" normalizeH="0" baseline="0" dirty="0" smtClean="0">
              <a:ln>
                <a:noFill/>
              </a:ln>
              <a:solidFill>
                <a:srgbClr val="FF3333"/>
              </a:solidFill>
              <a:effectLst/>
              <a:latin typeface="Arial" pitchFamily="34" charset="0"/>
              <a:ea typeface="Calibri" pitchFamily="34" charset="0"/>
              <a:cs typeface="Comic Sans MS" pitchFamily="66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rgbClr val="FF3333"/>
                </a:solidFill>
                <a:effectLst/>
                <a:latin typeface="Arial" pitchFamily="34" charset="0"/>
                <a:ea typeface="Calibri" pitchFamily="34" charset="0"/>
                <a:cs typeface="Comic Sans MS" pitchFamily="66" charset="0"/>
              </a:rPr>
              <a:t>In spiaggia...</a:t>
            </a:r>
            <a:endParaRPr kumimoji="0" lang="it-IT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Vivaldi" pitchFamily="66" charset="0"/>
              </a:rPr>
              <a:t>in spiaggia sotto il sole bagnato,</a:t>
            </a:r>
            <a:endParaRPr kumimoji="0" lang="it-IT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Vivaldi" pitchFamily="66" charset="0"/>
              </a:rPr>
              <a:t>il mare era asciugato.</a:t>
            </a:r>
            <a:endParaRPr kumimoji="0" lang="it-IT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Zipty Do Std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Zipty Do Std"/>
              </a:rPr>
              <a:t>Lorenzo Guidi </a:t>
            </a:r>
            <a:endParaRPr kumimoji="0" lang="it-IT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88640"/>
            <a:ext cx="4824536" cy="6264696"/>
          </a:xfrm>
          <a:solidFill>
            <a:schemeClr val="accent3">
              <a:lumMod val="75000"/>
              <a:alpha val="47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1800" i="1" dirty="0">
                <a:solidFill>
                  <a:srgbClr val="FF0000"/>
                </a:solidFill>
              </a:rPr>
              <a:t>Che bell'acrostico la poesia!</a:t>
            </a:r>
            <a:endParaRPr lang="it-IT" sz="1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1800" dirty="0"/>
              <a:t> </a:t>
            </a:r>
          </a:p>
          <a:p>
            <a:pPr>
              <a:buNone/>
            </a:pPr>
            <a:r>
              <a:rPr lang="it-IT" sz="1800" dirty="0"/>
              <a:t> </a:t>
            </a:r>
            <a:r>
              <a:rPr lang="it-IT" sz="1800" b="1" dirty="0">
                <a:solidFill>
                  <a:srgbClr val="FF0000"/>
                </a:solidFill>
              </a:rPr>
              <a:t>P</a:t>
            </a:r>
            <a:r>
              <a:rPr lang="it-IT" sz="1800" dirty="0">
                <a:solidFill>
                  <a:schemeClr val="bg1"/>
                </a:solidFill>
              </a:rPr>
              <a:t>oema carico</a:t>
            </a:r>
          </a:p>
          <a:p>
            <a:pPr>
              <a:buNone/>
            </a:pPr>
            <a:r>
              <a:rPr lang="it-IT" sz="1800" dirty="0">
                <a:solidFill>
                  <a:schemeClr val="bg1"/>
                </a:solidFill>
              </a:rPr>
              <a:t>d'</a:t>
            </a:r>
            <a:r>
              <a:rPr lang="it-IT" sz="1800" b="1" dirty="0">
                <a:solidFill>
                  <a:srgbClr val="FF0000"/>
                </a:solidFill>
              </a:rPr>
              <a:t>O</a:t>
            </a:r>
            <a:r>
              <a:rPr lang="it-IT" sz="1800" dirty="0">
                <a:solidFill>
                  <a:schemeClr val="bg1"/>
                </a:solidFill>
              </a:rPr>
              <a:t>blio</a:t>
            </a:r>
          </a:p>
          <a:p>
            <a:pPr>
              <a:buNone/>
            </a:pPr>
            <a:r>
              <a:rPr lang="it-IT" sz="1800" dirty="0">
                <a:solidFill>
                  <a:schemeClr val="bg1"/>
                </a:solidFill>
              </a:rPr>
              <a:t>   </a:t>
            </a:r>
            <a:r>
              <a:rPr lang="it-IT" sz="1800" b="1" dirty="0">
                <a:solidFill>
                  <a:srgbClr val="FF0000"/>
                </a:solidFill>
              </a:rPr>
              <a:t>E</a:t>
            </a:r>
          </a:p>
          <a:p>
            <a:pPr>
              <a:buNone/>
            </a:pPr>
            <a:r>
              <a:rPr lang="it-IT" sz="1800" dirty="0">
                <a:solidFill>
                  <a:schemeClr val="bg1"/>
                </a:solidFill>
              </a:rPr>
              <a:t>   </a:t>
            </a:r>
            <a:r>
              <a:rPr lang="it-IT" sz="1800" b="1" dirty="0">
                <a:solidFill>
                  <a:srgbClr val="FF0000"/>
                </a:solidFill>
              </a:rPr>
              <a:t>S</a:t>
            </a:r>
            <a:r>
              <a:rPr lang="it-IT" sz="1800" dirty="0">
                <a:solidFill>
                  <a:schemeClr val="bg1"/>
                </a:solidFill>
              </a:rPr>
              <a:t>ermone</a:t>
            </a:r>
          </a:p>
          <a:p>
            <a:pPr>
              <a:buNone/>
            </a:pPr>
            <a:r>
              <a:rPr lang="it-IT" sz="1800" b="1" dirty="0">
                <a:solidFill>
                  <a:schemeClr val="bg1"/>
                </a:solidFill>
              </a:rPr>
              <a:t>   </a:t>
            </a:r>
            <a:r>
              <a:rPr lang="it-IT" sz="1800" b="1" dirty="0">
                <a:solidFill>
                  <a:srgbClr val="FF0000"/>
                </a:solidFill>
              </a:rPr>
              <a:t>I</a:t>
            </a:r>
            <a:r>
              <a:rPr lang="it-IT" sz="1800" dirty="0">
                <a:solidFill>
                  <a:schemeClr val="bg1"/>
                </a:solidFill>
              </a:rPr>
              <a:t>n modo</a:t>
            </a:r>
          </a:p>
          <a:p>
            <a:pPr>
              <a:buNone/>
            </a:pPr>
            <a:r>
              <a:rPr lang="it-IT" sz="1800" b="1" dirty="0">
                <a:solidFill>
                  <a:schemeClr val="bg1"/>
                </a:solidFill>
              </a:rPr>
              <a:t>   </a:t>
            </a:r>
            <a:r>
              <a:rPr lang="it-IT" sz="1800" b="1" dirty="0">
                <a:solidFill>
                  <a:srgbClr val="FF0000"/>
                </a:solidFill>
              </a:rPr>
              <a:t>A</a:t>
            </a:r>
            <a:r>
              <a:rPr lang="it-IT" sz="1800" dirty="0">
                <a:solidFill>
                  <a:schemeClr val="bg1"/>
                </a:solidFill>
              </a:rPr>
              <a:t>ulico</a:t>
            </a:r>
          </a:p>
          <a:p>
            <a:pPr>
              <a:buNone/>
            </a:pPr>
            <a:r>
              <a:rPr lang="it-IT" sz="1800" dirty="0">
                <a:solidFill>
                  <a:schemeClr val="bg1"/>
                </a:solidFill>
              </a:rPr>
              <a:t>  </a:t>
            </a:r>
          </a:p>
          <a:p>
            <a:pPr>
              <a:buNone/>
            </a:pPr>
            <a:r>
              <a:rPr lang="it-IT" sz="1800" b="1" i="1" dirty="0">
                <a:solidFill>
                  <a:srgbClr val="FF0000"/>
                </a:solidFill>
              </a:rPr>
              <a:t>Quella ragazza di Trieste</a:t>
            </a:r>
          </a:p>
          <a:p>
            <a:pPr>
              <a:buNone/>
            </a:pPr>
            <a:r>
              <a:rPr lang="it-IT" sz="1800" dirty="0">
                <a:solidFill>
                  <a:schemeClr val="bg1"/>
                </a:solidFill>
              </a:rPr>
              <a:t>     </a:t>
            </a:r>
            <a:r>
              <a:rPr lang="it-IT" sz="1800" dirty="0" smtClean="0">
                <a:solidFill>
                  <a:schemeClr val="bg1"/>
                </a:solidFill>
              </a:rPr>
              <a:t>      </a:t>
            </a:r>
            <a:r>
              <a:rPr lang="it-IT" sz="1800" i="1" dirty="0">
                <a:solidFill>
                  <a:schemeClr val="bg1"/>
                </a:solidFill>
              </a:rPr>
              <a:t>Quella ragazza di Trieste </a:t>
            </a:r>
            <a:endParaRPr lang="it-IT" sz="1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1800" i="1" dirty="0">
                <a:solidFill>
                  <a:schemeClr val="bg1"/>
                </a:solidFill>
              </a:rPr>
              <a:t>      fece la campestre,</a:t>
            </a:r>
            <a:endParaRPr lang="it-IT" sz="1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1800" i="1" dirty="0">
                <a:solidFill>
                  <a:schemeClr val="bg1"/>
                </a:solidFill>
              </a:rPr>
              <a:t>      ma avendo la peste</a:t>
            </a:r>
            <a:endParaRPr lang="it-IT" sz="1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1800" i="1" dirty="0">
                <a:solidFill>
                  <a:schemeClr val="bg1"/>
                </a:solidFill>
              </a:rPr>
              <a:t>      restò a casa tutto il semestre,</a:t>
            </a:r>
            <a:endParaRPr lang="it-IT" sz="1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1800" i="1" dirty="0">
                <a:solidFill>
                  <a:schemeClr val="bg1"/>
                </a:solidFill>
              </a:rPr>
              <a:t>      quella”pestosa” ragazza di Trieste</a:t>
            </a:r>
            <a:r>
              <a:rPr lang="it-IT" sz="1800" i="1" dirty="0" smtClean="0">
                <a:solidFill>
                  <a:schemeClr val="bg1"/>
                </a:solidFill>
              </a:rPr>
              <a:t>.</a:t>
            </a:r>
            <a:r>
              <a:rPr lang="it-IT" sz="1800" dirty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it-IT" sz="1800" i="1" dirty="0">
                <a:solidFill>
                  <a:schemeClr val="bg1"/>
                </a:solidFill>
              </a:rPr>
              <a:t> </a:t>
            </a:r>
            <a:endParaRPr lang="it-IT" sz="1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1800" i="1" dirty="0">
                <a:solidFill>
                  <a:schemeClr val="bg1"/>
                </a:solidFill>
              </a:rPr>
              <a:t> </a:t>
            </a:r>
            <a:endParaRPr lang="it-IT" sz="1800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it-IT" sz="1800" dirty="0">
                <a:solidFill>
                  <a:srgbClr val="FF0000"/>
                </a:solidFill>
                <a:latin typeface="Algerian" pitchFamily="82" charset="0"/>
              </a:rPr>
              <a:t>Merlini Ilenia e </a:t>
            </a:r>
            <a:r>
              <a:rPr lang="it-IT" sz="1800" dirty="0" err="1">
                <a:solidFill>
                  <a:srgbClr val="FF0000"/>
                </a:solidFill>
                <a:latin typeface="Algerian" pitchFamily="82" charset="0"/>
              </a:rPr>
              <a:t>Corzani</a:t>
            </a:r>
            <a:r>
              <a:rPr lang="it-IT" sz="1800" dirty="0">
                <a:solidFill>
                  <a:srgbClr val="FF0000"/>
                </a:solidFill>
                <a:latin typeface="Algerian" pitchFamily="82" charset="0"/>
              </a:rPr>
              <a:t> Serena</a:t>
            </a:r>
          </a:p>
          <a:p>
            <a:pPr>
              <a:buNone/>
            </a:pP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220072" y="115467"/>
            <a:ext cx="377991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it-IT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orrispendenza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mana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ltre la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egolare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mozione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L'organo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QUELL' ORGANO VIVACE,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POCO TENACE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VIAGGIAVA NEL CORPO 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SENZA UNO SCOPO.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Merlini Ilenia e </a:t>
            </a:r>
            <a:r>
              <a:rPr kumimoji="0" lang="it-IT" sz="18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Corzani</a:t>
            </a: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Serena</a:t>
            </a:r>
            <a:endParaRPr kumimoji="0" lang="it-IT" sz="18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890</Words>
  <Application>Microsoft Office PowerPoint</Application>
  <PresentationFormat>Presentazione su schermo (4:3)</PresentationFormat>
  <Paragraphs>437</Paragraphs>
  <Slides>24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Diapositiva 1</vt:lpstr>
      <vt:lpstr>Diapositiva 2</vt:lpstr>
      <vt:lpstr>  Siamo stati a scuola  da DANTE  e  da Virgilio</vt:lpstr>
      <vt:lpstr>… ed abbiamo anche scoperto che  tra FAR RIDERE  e FAR PIANGERE la distanza è sottile …</vt:lpstr>
      <vt:lpstr>Ora ecco alcune delle        nostre invenzioni    … queste parole</vt:lpstr>
      <vt:lpstr>Diapositiva 6</vt:lpstr>
      <vt:lpstr>   BEATA MINA  In un campo minato  Me ne stavo beato… Giada Ceccarelli     Ero in una stanza buia L’ unica cosa che si vedeva  era la luce                                                 Giada Ceccarelli     Non c’ è NESSUNO e  NESSUNO parla           Giada Ceccarelli </vt:lpstr>
      <vt:lpstr>Diapositiva 8</vt:lpstr>
      <vt:lpstr>Diapositiva 9</vt:lpstr>
      <vt:lpstr> 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BISBIDIS  2014</dc:title>
  <dc:creator>User</dc:creator>
  <cp:lastModifiedBy>Matteo</cp:lastModifiedBy>
  <cp:revision>106</cp:revision>
  <dcterms:created xsi:type="dcterms:W3CDTF">2014-05-29T12:34:27Z</dcterms:created>
  <dcterms:modified xsi:type="dcterms:W3CDTF">2014-05-30T22:32:01Z</dcterms:modified>
</cp:coreProperties>
</file>