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  <p:sldMasterId id="2147483974" r:id="rId2"/>
  </p:sldMasterIdLst>
  <p:sldIdLst>
    <p:sldId id="256" r:id="rId3"/>
    <p:sldId id="316" r:id="rId4"/>
    <p:sldId id="282" r:id="rId5"/>
    <p:sldId id="284" r:id="rId6"/>
    <p:sldId id="285" r:id="rId7"/>
    <p:sldId id="286" r:id="rId8"/>
    <p:sldId id="288" r:id="rId9"/>
    <p:sldId id="287" r:id="rId10"/>
    <p:sldId id="289" r:id="rId11"/>
    <p:sldId id="317" r:id="rId12"/>
    <p:sldId id="257" r:id="rId13"/>
    <p:sldId id="258" r:id="rId14"/>
    <p:sldId id="259" r:id="rId15"/>
    <p:sldId id="260" r:id="rId16"/>
    <p:sldId id="261" r:id="rId17"/>
    <p:sldId id="290" r:id="rId18"/>
    <p:sldId id="262" r:id="rId19"/>
    <p:sldId id="294" r:id="rId20"/>
    <p:sldId id="291" r:id="rId21"/>
    <p:sldId id="292" r:id="rId22"/>
    <p:sldId id="299" r:id="rId23"/>
    <p:sldId id="298" r:id="rId24"/>
    <p:sldId id="296" r:id="rId25"/>
    <p:sldId id="297" r:id="rId26"/>
    <p:sldId id="267" r:id="rId27"/>
    <p:sldId id="268" r:id="rId28"/>
    <p:sldId id="300" r:id="rId29"/>
    <p:sldId id="301" r:id="rId30"/>
    <p:sldId id="305" r:id="rId31"/>
    <p:sldId id="308" r:id="rId32"/>
    <p:sldId id="306" r:id="rId33"/>
    <p:sldId id="307" r:id="rId34"/>
    <p:sldId id="273" r:id="rId35"/>
    <p:sldId id="309" r:id="rId36"/>
    <p:sldId id="310" r:id="rId37"/>
    <p:sldId id="281" r:id="rId38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ssandra" initials="A" lastIdx="0" clrIdx="0">
    <p:extLst>
      <p:ext uri="{19B8F6BF-5375-455C-9EA6-DF929625EA0E}">
        <p15:presenceInfo xmlns:p15="http://schemas.microsoft.com/office/powerpoint/2012/main" userId="Alessand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1E8D"/>
    <a:srgbClr val="9933FF"/>
    <a:srgbClr val="146223"/>
    <a:srgbClr val="177329"/>
    <a:srgbClr val="EAEFF7"/>
    <a:srgbClr val="D2DEEF"/>
    <a:srgbClr val="F9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3" autoAdjust="0"/>
    <p:restoredTop sz="94660"/>
  </p:normalViewPr>
  <p:slideViewPr>
    <p:cSldViewPr>
      <p:cViewPr varScale="1">
        <p:scale>
          <a:sx n="72" d="100"/>
          <a:sy n="72" d="100"/>
        </p:scale>
        <p:origin x="16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>
                <a:gd name="T0" fmla="*/ 0 w 860"/>
                <a:gd name="T1" fmla="*/ 3881438 h 2502"/>
                <a:gd name="T2" fmla="*/ 361950 w 860"/>
                <a:gd name="T3" fmla="*/ 3971925 h 2502"/>
                <a:gd name="T4" fmla="*/ 1365250 w 860"/>
                <a:gd name="T5" fmla="*/ 0 h 2502"/>
                <a:gd name="T6" fmla="*/ 984250 w 860"/>
                <a:gd name="T7" fmla="*/ 0 h 2502"/>
                <a:gd name="T8" fmla="*/ 0 w 860"/>
                <a:gd name="T9" fmla="*/ 3881438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361950 w 228"/>
              <a:gd name="T1" fmla="*/ 90488 h 57"/>
              <a:gd name="T2" fmla="*/ 0 w 228"/>
              <a:gd name="T3" fmla="*/ 0 h 57"/>
              <a:gd name="T4" fmla="*/ 352425 w 228"/>
              <a:gd name="T5" fmla="*/ 85725 h 57"/>
              <a:gd name="T6" fmla="*/ 361950 w 228"/>
              <a:gd name="T7" fmla="*/ 90488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61912 w 39"/>
              <a:gd name="T3" fmla="*/ 80963 h 51"/>
              <a:gd name="T4" fmla="*/ 4762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510BD-D9A9-4EFE-9D61-887CDA585641}" type="datetimeFigureOut">
              <a:rPr lang="it-IT"/>
              <a:pPr>
                <a:defRPr/>
              </a:pPr>
              <a:t>06/09/2016</a:t>
            </a:fld>
            <a:endParaRPr lang="it-IT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103E8-D61A-42B5-AF49-A8C3BA5AAA2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4731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8CC62-5118-490A-B1B4-01A3AF911FF6}" type="datetimeFigureOut">
              <a:rPr lang="it-IT"/>
              <a:pPr>
                <a:defRPr/>
              </a:pPr>
              <a:t>06/09/2016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82207-0F8F-4808-990F-B6D981E804B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170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E0507-3ABB-44D6-8047-8C49F38C5CEE}" type="datetimeFigureOut">
              <a:rPr lang="it-IT"/>
              <a:pPr>
                <a:defRPr/>
              </a:pPr>
              <a:t>06/09/2016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C1F8C-C9FA-4A8F-9FC5-D18535E445B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5558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C7711-2FF6-4360-8612-29EE2A9BD193}" type="datetimeFigureOut">
              <a:rPr lang="it-IT"/>
              <a:pPr>
                <a:defRPr/>
              </a:pPr>
              <a:t>06/09/2016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CBE45-EC95-485F-BDB6-F89339E33CA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6547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FD7EA-FF2B-44BE-BEE4-3EFF7EB8B41A}" type="datetimeFigureOut">
              <a:rPr lang="it-IT"/>
              <a:pPr>
                <a:defRPr/>
              </a:pPr>
              <a:t>06/09/2016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2720-938B-4BBD-A14B-AF3186BC03C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01869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3B70C-23AC-424A-870C-424E1755C51E}" type="datetimeFigureOut">
              <a:rPr lang="it-IT"/>
              <a:pPr>
                <a:defRPr/>
              </a:pPr>
              <a:t>06/09/2016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BF529-B522-4796-A86E-5A016291D47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62894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4BFAF-B1CD-485C-AFF3-B2961421A9FF}" type="datetimeFigureOut">
              <a:rPr lang="it-IT"/>
              <a:pPr>
                <a:defRPr/>
              </a:pPr>
              <a:t>06/09/2016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46AF7-A9A5-4AC2-9070-A44C2B21249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51844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4AFFF-DAC3-49E9-960C-2E57AC9CB7D7}" type="datetimeFigureOut">
              <a:rPr lang="it-IT"/>
              <a:pPr>
                <a:defRPr/>
              </a:pPr>
              <a:t>06/09/2016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77E7D-6334-4223-8552-60D897D46B6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09665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D4BA6-EFA2-49FE-95A2-91088FEE649D}" type="datetimeFigureOut">
              <a:rPr lang="it-IT"/>
              <a:pPr>
                <a:defRPr/>
              </a:pPr>
              <a:t>06/09/2016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389A2-3A59-4BE2-8A07-ACDFEB44B7B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52969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28EEC-3B85-4BDA-A18B-0BEE5A3DD18A}" type="datetimeFigureOut">
              <a:rPr lang="it-IT"/>
              <a:pPr>
                <a:defRPr/>
              </a:pPr>
              <a:t>06/09/2016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C748B-E530-468D-A2F6-DEDD9E0F0E0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76612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FB220-246F-4EE6-A576-92AFA734194B}" type="datetimeFigureOut">
              <a:rPr lang="it-IT"/>
              <a:pPr>
                <a:defRPr/>
              </a:pPr>
              <a:t>06/09/2016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1E288-0CB3-4902-A034-885F1B9F968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5251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82C9E-76BE-4DA3-A88E-4930F618C46A}" type="datetimeFigureOut">
              <a:rPr lang="it-IT"/>
              <a:pPr>
                <a:defRPr/>
              </a:pPr>
              <a:t>06/09/2016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91629-5B43-46A7-B42B-48DC1F872D8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44141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A3837-695A-46CC-B250-E9A8052C7792}" type="datetimeFigureOut">
              <a:rPr lang="it-IT"/>
              <a:pPr>
                <a:defRPr/>
              </a:pPr>
              <a:t>06/09/2016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5BFD2-70CD-434C-A706-A18E65EECD6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93378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0F9E9-8D82-48CA-B497-6322581337B5}" type="datetimeFigureOut">
              <a:rPr lang="it-IT"/>
              <a:pPr>
                <a:defRPr/>
              </a:pPr>
              <a:t>06/09/2016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4F09F-F986-4686-9328-A30E3E50817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57129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AA24E-7F1E-487C-8377-FC575564FA82}" type="datetimeFigureOut">
              <a:rPr lang="it-IT"/>
              <a:pPr>
                <a:defRPr/>
              </a:pPr>
              <a:t>06/09/2016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78D63-EC72-4332-B79B-290C56433A5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37897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9F7CB-E2FD-410A-94F9-221CDF013A99}" type="datetimeFigureOut">
              <a:rPr lang="it-IT"/>
              <a:pPr>
                <a:defRPr/>
              </a:pPr>
              <a:t>06/09/2016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6436E-088B-4AF7-BA98-B4DE1C6A6EB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82391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67ADC-23AF-4CC7-8093-A28DE9E8D771}" type="datetimeFigureOut">
              <a:rPr lang="it-IT"/>
              <a:pPr>
                <a:defRPr/>
              </a:pPr>
              <a:t>06/09/2016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56ADE-AE77-401D-9C96-0156AB90FDD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155251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5DC41-FE84-4983-8905-FFFA49763492}" type="datetimeFigureOut">
              <a:rPr lang="it-IT"/>
              <a:pPr>
                <a:defRPr/>
              </a:pPr>
              <a:t>06/09/2016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AA2EB-01B3-4AF4-A552-CB6A1B484C4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07062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81895-772B-482B-892D-C288CCC19E8A}" type="datetimeFigureOut">
              <a:rPr lang="it-IT"/>
              <a:pPr>
                <a:defRPr/>
              </a:pPr>
              <a:t>06/09/2016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4DDBD-5440-482B-B892-3B1B8B6D52E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65394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B7434-8A1E-4D4B-AA62-D345312332C7}" type="datetimeFigureOut">
              <a:rPr lang="it-IT"/>
              <a:pPr>
                <a:defRPr/>
              </a:pPr>
              <a:t>06/09/2016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AC221-8471-4DE7-A8A7-10CBE36B52F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062157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E3DAC-FE71-4AB6-A186-817C251FC64A}" type="datetimeFigureOut">
              <a:rPr lang="it-IT"/>
              <a:pPr>
                <a:defRPr/>
              </a:pPr>
              <a:t>06/09/2016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CAD19-9510-4CA6-A4CA-22F1AC2FB11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58628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8649-CED8-4A3B-9DC7-9D0BFEDE616A}" type="datetimeFigureOut">
              <a:rPr lang="it-IT"/>
              <a:pPr>
                <a:defRPr/>
              </a:pPr>
              <a:t>06/09/2016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F369C-C5B0-4D7F-A8BB-248F8BB0DFB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6062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F701B-E9DF-43B6-8399-FB5F1CAAD5B3}" type="datetimeFigureOut">
              <a:rPr lang="it-IT"/>
              <a:pPr>
                <a:defRPr/>
              </a:pPr>
              <a:t>06/09/2016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4167B-D786-43BE-84C4-7A09E0CE438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3611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8FBF2-B842-4FB8-9B58-E80A060542C3}" type="datetimeFigureOut">
              <a:rPr lang="it-IT"/>
              <a:pPr>
                <a:defRPr/>
              </a:pPr>
              <a:t>06/09/2016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D6506-6E6A-4811-93C8-577A7FC8F21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5735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3F563-D2F2-40E9-961C-86B5DB33EA4E}" type="datetimeFigureOut">
              <a:rPr lang="it-IT"/>
              <a:pPr>
                <a:defRPr/>
              </a:pPr>
              <a:t>06/09/2016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FD44E-6684-4405-96B6-05AE40A3717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99640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C8AD-7693-48A1-B2FE-CCE6008EB2A7}" type="datetimeFigureOut">
              <a:rPr lang="it-IT"/>
              <a:pPr>
                <a:defRPr/>
              </a:pPr>
              <a:t>06/09/2016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881B2-A00D-474D-92CE-DE6D22B5D05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413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8DE3C-6788-48E1-AC8A-8CBA20C634AB}" type="datetimeFigureOut">
              <a:rPr lang="it-IT"/>
              <a:pPr>
                <a:defRPr/>
              </a:pPr>
              <a:t>06/09/2016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A7952-D490-4BBA-84EA-651CBE8AAA4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4897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E1A89-7F3B-43A8-AFAD-EB3248C8D1BB}" type="datetimeFigureOut">
              <a:rPr lang="it-IT"/>
              <a:pPr>
                <a:defRPr/>
              </a:pPr>
              <a:t>06/09/2016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566D4-D273-40C9-A665-C540247DBD6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06980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1032" name="Freeform 6"/>
            <p:cNvSpPr>
              <a:spLocks/>
            </p:cNvSpPr>
            <p:nvPr/>
          </p:nvSpPr>
          <p:spPr bwMode="auto">
            <a:xfrm>
              <a:off x="0" y="0"/>
              <a:ext cx="1073150" cy="5291138"/>
            </a:xfrm>
            <a:custGeom>
              <a:avLst/>
              <a:gdLst>
                <a:gd name="T0" fmla="*/ 0 w 676"/>
                <a:gd name="T1" fmla="*/ 4972050 h 3333"/>
                <a:gd name="T2" fmla="*/ 0 w 676"/>
                <a:gd name="T3" fmla="*/ 5257800 h 3333"/>
                <a:gd name="T4" fmla="*/ 200025 w 676"/>
                <a:gd name="T5" fmla="*/ 5291138 h 3333"/>
                <a:gd name="T6" fmla="*/ 1073150 w 676"/>
                <a:gd name="T7" fmla="*/ 0 h 3333"/>
                <a:gd name="T8" fmla="*/ 815975 w 676"/>
                <a:gd name="T9" fmla="*/ 0 h 3333"/>
                <a:gd name="T10" fmla="*/ 0 w 676"/>
                <a:gd name="T11" fmla="*/ 4972050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D3172B1-E7B3-4360-A919-66EC7B892388}" type="datetimeFigureOut">
              <a:rPr lang="it-IT"/>
              <a:pPr>
                <a:defRPr/>
              </a:pPr>
              <a:t>06/09/2016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9C5B2DD-7109-45DB-8D64-8E421334C46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48" r:id="rId12"/>
    <p:sldLayoutId id="2147484031" r:id="rId13"/>
    <p:sldLayoutId id="2147484049" r:id="rId14"/>
    <p:sldLayoutId id="2147484032" r:id="rId15"/>
    <p:sldLayoutId id="2147484033" r:id="rId16"/>
    <p:sldLayoutId id="2147484034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8F0B733-5866-455B-B403-32AFC28392DD}" type="datetimeFigureOut">
              <a:rPr lang="it-IT"/>
              <a:pPr>
                <a:defRPr/>
              </a:pPr>
              <a:t>06/09/2016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2525B92-CE81-48D2-B463-4DCCEA1D2D4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331640" y="521626"/>
            <a:ext cx="6929454" cy="4247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7200" b="1" cap="all" dirty="0" err="1">
                <a:ln>
                  <a:solidFill>
                    <a:srgbClr val="9933FF"/>
                  </a:solidFill>
                </a:ln>
                <a:solidFill>
                  <a:srgbClr val="CA1E8D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GRuPPO</a:t>
            </a:r>
            <a:r>
              <a:rPr lang="it-IT" sz="7200" b="1" cap="all" dirty="0">
                <a:ln>
                  <a:solidFill>
                    <a:srgbClr val="9933FF"/>
                  </a:solidFill>
                </a:ln>
                <a:solidFill>
                  <a:srgbClr val="CA1E8D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IMPARARE AD IMPARARE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2195736" y="4538110"/>
            <a:ext cx="5849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CA1E8D"/>
                </a:solidFill>
                <a:latin typeface="+mn-lt"/>
              </a:rPr>
              <a:t>COSTRUIRE IL DISPOSITIVO FATTORIALE</a:t>
            </a:r>
            <a:endParaRPr lang="it-IT" sz="2400" dirty="0">
              <a:solidFill>
                <a:srgbClr val="CA1E8D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0"/>
            <a:ext cx="7704667" cy="1268760"/>
          </a:xfrm>
        </p:spPr>
        <p:txBody>
          <a:bodyPr/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COMPITI UNITARI</a:t>
            </a: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23" name="Segnaposto contenuto 2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196752"/>
            <a:ext cx="7396832" cy="554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00188" y="620713"/>
            <a:ext cx="6143625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CU 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Esprime preferenze sulle diverse modalità di lavoro proposte. </a:t>
            </a:r>
          </a:p>
        </p:txBody>
      </p:sp>
      <p:pic>
        <p:nvPicPr>
          <p:cNvPr id="15363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3644900"/>
            <a:ext cx="4283075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323850" y="188913"/>
          <a:ext cx="8424863" cy="274955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424863"/>
              </a:tblGrid>
              <a:tr h="607594"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b="1" i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Fattore conoscenza</a:t>
                      </a: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</a:tr>
              <a:tr h="583292"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u="none" strike="noStrike" dirty="0" smtClean="0"/>
                        <a:t>Conoscere le proprie ed altrui potenzialità.</a:t>
                      </a:r>
                      <a:endParaRPr lang="it-IT" sz="3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975373"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u="none" strike="noStrike" dirty="0" smtClean="0"/>
                        <a:t>Conoscere diversi tipi di vissuto legati alla scuola ed il lessico relativo.</a:t>
                      </a:r>
                      <a:endParaRPr lang="it-IT" sz="3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583292"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u="none" strike="noStrike" dirty="0" smtClean="0"/>
                        <a:t>Conoscere diversi codici linguistici.</a:t>
                      </a:r>
                      <a:endParaRPr lang="it-IT" sz="3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323850" y="3068638"/>
          <a:ext cx="8412163" cy="3589336"/>
        </p:xfrm>
        <a:graphic>
          <a:graphicData uri="http://schemas.openxmlformats.org/drawingml/2006/table">
            <a:tbl>
              <a:tblPr/>
              <a:tblGrid>
                <a:gridCol w="8412163"/>
              </a:tblGrid>
              <a:tr h="662902"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b="1" i="1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Fattore abilità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975478"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b="0" i="0" u="none" strike="noStrike" dirty="0" smtClean="0">
                          <a:latin typeface="Arial"/>
                        </a:rPr>
                        <a:t>Sa individuare, riconoscere e valorizzare le proprie ed altrui abilità. </a:t>
                      </a:r>
                      <a:endParaRPr lang="it-IT" sz="32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478"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b="0" i="0" u="none" strike="noStrike" dirty="0" smtClean="0">
                          <a:latin typeface="Arial"/>
                        </a:rPr>
                        <a:t>Sa raccontare emozioni legati al proprio vissuto.</a:t>
                      </a:r>
                      <a:endParaRPr lang="it-IT" sz="32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478"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b="0" i="0" u="none" strike="noStrike" dirty="0" smtClean="0">
                          <a:latin typeface="Arial"/>
                        </a:rPr>
                        <a:t>Sa rielaborare e comunicare ciò che conosce utilizzando diversi codici espressivi.</a:t>
                      </a:r>
                      <a:endParaRPr lang="it-IT" sz="32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116013" y="44450"/>
          <a:ext cx="6911975" cy="377983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911975"/>
              </a:tblGrid>
              <a:tr h="57916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i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Fattore persona</a:t>
                      </a:r>
                      <a:endParaRPr lang="it-IT" sz="320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8"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Partecipazione</a:t>
                      </a:r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8"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Motivazione</a:t>
                      </a:r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conativa</a:t>
                      </a:r>
                      <a:endParaRPr lang="it-IT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8"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Impegno</a:t>
                      </a:r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8"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Porta a termine la consegna</a:t>
                      </a:r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emotivo-affettiva</a:t>
                      </a:r>
                      <a:endParaRPr lang="it-IT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8"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Interesse</a:t>
                      </a:r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1116013" y="3844925"/>
          <a:ext cx="6911975" cy="2824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11975"/>
              </a:tblGrid>
              <a:tr h="72064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socio-relazionale 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29" marB="45729"/>
                </a:tc>
              </a:tr>
              <a:tr h="457287"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Riconoscere le proprie ed altrui abilità</a:t>
                      </a:r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29" marB="45729"/>
                </a:tc>
              </a:tr>
              <a:tr h="457287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cognitiva</a:t>
                      </a:r>
                      <a:endParaRPr lang="it-IT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29" marB="45729"/>
                </a:tc>
              </a:tr>
              <a:tr h="457287"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Comprensione/Analisi/sintesi/Attuazione</a:t>
                      </a:r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29" marB="45729"/>
                </a:tc>
              </a:tr>
              <a:tr h="365830">
                <a:tc>
                  <a:txBody>
                    <a:bodyPr/>
                    <a:lstStyle/>
                    <a:p>
                      <a:pPr marL="0" marR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personalità - carattere</a:t>
                      </a:r>
                      <a:endParaRPr lang="it-IT" sz="2400" b="1" i="0" u="none" strike="noStrike" dirty="0">
                        <a:solidFill>
                          <a:srgbClr val="1F08C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65830"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Temperamento (introversione…)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547813" y="1196975"/>
          <a:ext cx="6096000" cy="3138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0"/>
              </a:tblGrid>
              <a:tr h="784622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3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Fattore compito</a:t>
                      </a:r>
                    </a:p>
                    <a:p>
                      <a:endParaRPr lang="it-IT" sz="1300" dirty="0"/>
                    </a:p>
                  </a:txBody>
                  <a:tcPr marT="45706" marB="45706">
                    <a:solidFill>
                      <a:schemeClr val="accent1"/>
                    </a:solidFill>
                  </a:tcPr>
                </a:tc>
              </a:tr>
              <a:tr h="784622"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Assunzione e svolgimento</a:t>
                      </a:r>
                      <a:endParaRPr kumimoji="0" lang="it-IT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  <a:p>
                      <a:endParaRPr lang="it-IT" sz="1300" dirty="0"/>
                    </a:p>
                  </a:txBody>
                  <a:tcPr marT="45706" marB="45706"/>
                </a:tc>
              </a:tr>
              <a:tr h="784622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it-IT" sz="3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Fattore situazione</a:t>
                      </a:r>
                    </a:p>
                    <a:p>
                      <a:endParaRPr lang="it-IT" sz="1300" dirty="0"/>
                    </a:p>
                  </a:txBody>
                  <a:tcPr marT="45706" marB="45706">
                    <a:solidFill>
                      <a:schemeClr val="accent1"/>
                    </a:solidFill>
                  </a:tcPr>
                </a:tc>
              </a:tr>
              <a:tr h="784622"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Controllare i fattori di disturbo</a:t>
                      </a:r>
                      <a:endParaRPr kumimoji="0" lang="it-IT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  <a:p>
                      <a:endParaRPr lang="it-IT" sz="1300" dirty="0"/>
                    </a:p>
                  </a:txBody>
                  <a:tcPr marT="45706" marB="4570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847725" y="346075"/>
            <a:ext cx="76946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36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 sento più mio agio quando…</a:t>
            </a:r>
            <a:endParaRPr lang="it-IT" altLang="it-IT" sz="3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847725" y="1985963"/>
            <a:ext cx="3571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Sperimentare durante la vita scolastica diverse modalità di lavoro.</a:t>
            </a:r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250825" y="4076700"/>
            <a:ext cx="55721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Partecipare a lavori di gruppo per realizzare compiti di realtà, che mettano alla prova il proprio modo di lavorare.</a:t>
            </a:r>
          </a:p>
        </p:txBody>
      </p:sp>
      <p:pic>
        <p:nvPicPr>
          <p:cNvPr id="19461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76700"/>
            <a:ext cx="247015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51063"/>
            <a:ext cx="2452688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217613"/>
            <a:ext cx="22574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971550" y="404813"/>
            <a:ext cx="351313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Rielaborare le esperienze effettuate attraverso un colloquio con l’insegnante o conversazioni in classe.</a:t>
            </a:r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355600" y="3892550"/>
            <a:ext cx="5572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Compilare singolarmente un questionario sulle attività effettuate.</a:t>
            </a:r>
          </a:p>
        </p:txBody>
      </p:sp>
      <p:pic>
        <p:nvPicPr>
          <p:cNvPr id="20484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727075"/>
            <a:ext cx="331152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892550"/>
            <a:ext cx="340677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8913"/>
            <a:ext cx="223361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88913"/>
            <a:ext cx="2424113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068638"/>
            <a:ext cx="2305050" cy="362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3508375" y="657225"/>
            <a:ext cx="29352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800" b="1">
                <a:solidFill>
                  <a:srgbClr val="0070C0"/>
                </a:solidFill>
              </a:rPr>
              <a:t>QUESTIONARIO</a:t>
            </a:r>
          </a:p>
          <a:p>
            <a:pPr algn="ctr"/>
            <a:r>
              <a:rPr lang="it-IT" altLang="it-IT" sz="2800" b="1">
                <a:solidFill>
                  <a:srgbClr val="0070C0"/>
                </a:solidFill>
              </a:rPr>
              <a:t>SCUOLA </a:t>
            </a:r>
          </a:p>
          <a:p>
            <a:pPr algn="ctr"/>
            <a:r>
              <a:rPr lang="it-IT" altLang="it-IT" sz="2800" b="1">
                <a:solidFill>
                  <a:srgbClr val="0070C0"/>
                </a:solidFill>
              </a:rPr>
              <a:t>DELL’INFANZIA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 di testo 1"/>
          <p:cNvSpPr txBox="1"/>
          <p:nvPr/>
        </p:nvSpPr>
        <p:spPr>
          <a:xfrm>
            <a:off x="2051050" y="115888"/>
            <a:ext cx="6962775" cy="6599237"/>
          </a:xfrm>
          <a:prstGeom prst="rect">
            <a:avLst/>
          </a:prstGeom>
          <a:solidFill>
            <a:schemeClr val="lt1"/>
          </a:solidFill>
          <a:ln w="635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0"/>
              </a:spcAft>
              <a:defRPr/>
            </a:pPr>
            <a:r>
              <a:rPr lang="it-IT" sz="11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Questionario sulle attività svolte</a:t>
            </a:r>
            <a:endParaRPr lang="it-IT" sz="11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11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Segna l’affermazione che maggiormente ti rispecchia, calcola il punteggio e scopri il tuo profilo.</a:t>
            </a:r>
            <a:endParaRPr lang="it-IT" sz="11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 è piaciuto di più..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ricercare i dati e informazioni, organizzarli e rappresentarli.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rielaborare le informazioni.</a:t>
            </a:r>
          </a:p>
          <a:p>
            <a:pPr marL="914400"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2) Sono riuscito meglio a..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nella ricerca di notizie e informazioni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nello scrivere i testi.</a:t>
            </a:r>
          </a:p>
          <a:p>
            <a:pPr marL="914400"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3) Mi sono sentito più a mio agio..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 lavoro di progettazione.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 lavoro di produzione</a:t>
            </a:r>
          </a:p>
          <a:p>
            <a:pPr marL="685800"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4) Quando devo fare una ricerca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leggo ogni cosa che riesco a trovare.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guardo le immagini e leggo solo le didascalie.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11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 quante risposte A e B hai segnato e scrivi il punteggio</a:t>
            </a:r>
            <a:endParaRPr lang="it-IT" sz="11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Risposte A = ………….              Risposte B = ………….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11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Leggi il tuo profilo</a:t>
            </a:r>
            <a:endParaRPr lang="it-IT" sz="11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Maggioranza di risposte A: </a:t>
            </a:r>
            <a:r>
              <a:rPr lang="it-IT" sz="11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TUO STILE È ANALITICO</a:t>
            </a:r>
            <a:endParaRPr lang="it-IT" sz="11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Preferisci:</a:t>
            </a: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procedere nel lavoro in modo lineare, passo dopo passo.</a:t>
            </a: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svolgere i compiti in modo sistematico.</a:t>
            </a: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programmare le tue attività.</a:t>
            </a: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non avere distrazioni mentre studi.</a:t>
            </a: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it-IT" sz="11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Maggioranza di risposte B: </a:t>
            </a:r>
            <a:r>
              <a:rPr lang="it-IT" sz="11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TUO STILE È GLOBALE</a:t>
            </a:r>
            <a:endParaRPr lang="it-IT" sz="11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Preferisci:</a:t>
            </a: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riassumere quello che hai studiato.</a:t>
            </a: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svolgere più compiti nello stesso tempo, non programmare in anticipo le attività.</a:t>
            </a: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179388" y="4437063"/>
            <a:ext cx="20462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2800" b="1">
                <a:solidFill>
                  <a:srgbClr val="0070C0"/>
                </a:solidFill>
              </a:rPr>
              <a:t>SCUOLA</a:t>
            </a:r>
          </a:p>
          <a:p>
            <a:r>
              <a:rPr lang="it-IT" altLang="it-IT" sz="2800" b="1">
                <a:solidFill>
                  <a:srgbClr val="0070C0"/>
                </a:solidFill>
              </a:rPr>
              <a:t>PRIMARIA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 di testo 1"/>
          <p:cNvSpPr txBox="1"/>
          <p:nvPr/>
        </p:nvSpPr>
        <p:spPr>
          <a:xfrm>
            <a:off x="2916238" y="404813"/>
            <a:ext cx="6097587" cy="6265862"/>
          </a:xfrm>
          <a:prstGeom prst="rect">
            <a:avLst/>
          </a:prstGeom>
          <a:solidFill>
            <a:schemeClr val="lt1"/>
          </a:solidFill>
          <a:ln w="25400">
            <a:solidFill>
              <a:schemeClr val="accent1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0"/>
              </a:spcAft>
              <a:defRPr/>
            </a:pP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Questionario sulle attività svolte</a:t>
            </a: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11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Segna l’affermazione che maggiormente ti rispecchia, calcola il punteggio e scopri il tuo profilo.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 è piaciuto di più..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lavorare in gruppo.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lavorare da solo.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 sono sentito più a mio agio..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lavoro di gruppo.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lavoro individuale.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Svolgo meglio le mie attività..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lavoro di gruppo.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lavoro individuale.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Ritengo che si perde meno tempo se si…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lavora in gruppo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lavora da soli.</a:t>
            </a: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11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 quante risposte A e B hai segnato e scrivi il punteggio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Risposte A = ………….              Risposte B = ………….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11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Leggi il tuo profilo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Maggioranza di risposte A: </a:t>
            </a:r>
            <a:r>
              <a:rPr lang="it-IT" sz="11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MODALITÀ DI LAVORO DI GRUPPO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Preferisci: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lavorare in classe piuttosto che a casa.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lavorare in coppie o in gruppo piuttosto che da solo.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Maggioranza di risposte B: </a:t>
            </a:r>
            <a:r>
              <a:rPr lang="it-IT" sz="11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MODALITÀ DI LAVORO DI GRUPPO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Preferisci: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lavorare da solo, sia a casa che a scuola.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organizzare da solo il lavoro.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317500" y="4149725"/>
            <a:ext cx="25987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2800" b="1">
                <a:solidFill>
                  <a:srgbClr val="0070C0"/>
                </a:solidFill>
              </a:rPr>
              <a:t>SCUOLA</a:t>
            </a:r>
          </a:p>
          <a:p>
            <a:r>
              <a:rPr lang="it-IT" altLang="it-IT" sz="2800" b="1">
                <a:solidFill>
                  <a:srgbClr val="0070C0"/>
                </a:solidFill>
              </a:rPr>
              <a:t>SECONDARIA</a:t>
            </a:r>
          </a:p>
          <a:p>
            <a:r>
              <a:rPr lang="it-IT" altLang="it-IT" sz="2800" b="1">
                <a:solidFill>
                  <a:srgbClr val="0070C0"/>
                </a:solidFill>
              </a:rPr>
              <a:t>DI 1^GRADO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459631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COME ABBIAMO PROCEDUTO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82133" y="2492896"/>
            <a:ext cx="7704667" cy="3506920"/>
          </a:xfrm>
        </p:spPr>
        <p:txBody>
          <a:bodyPr/>
          <a:lstStyle/>
          <a:p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dirty="0" smtClean="0">
                <a:solidFill>
                  <a:srgbClr val="0070C0"/>
                </a:solidFill>
              </a:rPr>
              <a:t>DEFINIZIONE EUROPEA DELLA COMPETENZA;</a:t>
            </a:r>
          </a:p>
          <a:p>
            <a:r>
              <a:rPr lang="it-IT" sz="2800" dirty="0" smtClean="0">
                <a:solidFill>
                  <a:srgbClr val="0070C0"/>
                </a:solidFill>
              </a:rPr>
              <a:t>SELEZIONARE I TRAGUARDI LEGATI ALLA COMPETENZA;</a:t>
            </a:r>
          </a:p>
          <a:p>
            <a:r>
              <a:rPr lang="it-IT" sz="2800" dirty="0" smtClean="0">
                <a:solidFill>
                  <a:srgbClr val="0070C0"/>
                </a:solidFill>
              </a:rPr>
              <a:t>A PARTIRE DAI TRAGUARDI SPECIFICARE UNA SERIE DI COMPITI IN SITUAZIONE O DI SET OSSERVATIVI APPROPRIATI A QUEI TRAGUARDI.</a:t>
            </a:r>
          </a:p>
          <a:p>
            <a:r>
              <a:rPr lang="it-IT" sz="2800" dirty="0" smtClean="0">
                <a:solidFill>
                  <a:srgbClr val="0070C0"/>
                </a:solidFill>
              </a:rPr>
              <a:t>COSTRUIRE LA MAPPA FATTORIALE COME STRUMENTO PER LA VALUTAZIONE.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414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971550" y="30163"/>
            <a:ext cx="7535863" cy="3478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CU 2/3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Progettare, organizzare e gestire divisi a piccolo gruppo una gita scolastica, valutare il proprio modo di lavorare e l'esperienza vissuta. </a:t>
            </a:r>
          </a:p>
        </p:txBody>
      </p:sp>
      <p:pic>
        <p:nvPicPr>
          <p:cNvPr id="24579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716338"/>
            <a:ext cx="2987675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16338"/>
            <a:ext cx="3313112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927100" y="1125538"/>
          <a:ext cx="7848600" cy="250512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848600"/>
              </a:tblGrid>
              <a:tr h="607398"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b="1" i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Fattore conoscenza</a:t>
                      </a: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</a:tr>
              <a:tr h="583104">
                <a:tc>
                  <a:txBody>
                    <a:bodyPr/>
                    <a:lstStyle/>
                    <a:p>
                      <a:pPr algn="r" fontAlgn="t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Conoscere un progetto nelle diverse fasi di lavoro</a:t>
                      </a:r>
                    </a:p>
                  </a:txBody>
                  <a:tcPr marL="0" marR="0" marT="0" marB="0"/>
                </a:tc>
              </a:tr>
              <a:tr h="731469">
                <a:tc>
                  <a:txBody>
                    <a:bodyPr/>
                    <a:lstStyle/>
                    <a:p>
                      <a:pPr algn="r" fontAlgn="b"/>
                      <a:r>
                        <a:rPr lang="it-IT" sz="2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Conoscere diversi tipi di vissuto legati alla scuola ed il lessico relativo.</a:t>
                      </a:r>
                      <a:endParaRPr lang="it-IT" sz="24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583104">
                <a:tc>
                  <a:txBody>
                    <a:bodyPr/>
                    <a:lstStyle/>
                    <a:p>
                      <a:pPr algn="r" fontAlgn="b"/>
                      <a:r>
                        <a:rPr lang="it-IT" sz="2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Conoscere diversi codici linguistici.</a:t>
                      </a:r>
                      <a:endParaRPr lang="it-IT" sz="24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927100" y="3630613"/>
          <a:ext cx="7848600" cy="208438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848600"/>
              </a:tblGrid>
              <a:tr h="620708">
                <a:tc>
                  <a:txBody>
                    <a:bodyPr/>
                    <a:lstStyle/>
                    <a:p>
                      <a:pPr algn="r" fontAlgn="t"/>
                      <a:r>
                        <a:rPr lang="it-IT" sz="2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Conoscere </a:t>
                      </a:r>
                      <a:r>
                        <a:rPr lang="it-IT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proprie ed altrui potenzialità.</a:t>
                      </a:r>
                      <a:endParaRPr lang="it-IT" sz="2400" b="1" i="0" u="none" strike="noStrike" dirty="0">
                        <a:solidFill>
                          <a:srgbClr val="1F08C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731840"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Conoscere strumenti e fonti di ricerca</a:t>
                      </a:r>
                      <a:endParaRPr lang="it-IT" sz="2400" b="1" i="0" u="none" strike="noStrike" dirty="0" smtClean="0">
                        <a:solidFill>
                          <a:srgbClr val="1F08C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fontAlgn="b"/>
                      <a:endParaRPr lang="it-IT" sz="2400" b="1" i="0" u="none" strike="noStrike" dirty="0">
                        <a:solidFill>
                          <a:srgbClr val="1F08C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731840"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Conoscere le tempistiche legate alle fasi dell'attività.</a:t>
                      </a:r>
                      <a:endParaRPr lang="it-IT" sz="2400" b="1" i="0" u="none" strike="noStrike" dirty="0" smtClean="0">
                        <a:solidFill>
                          <a:srgbClr val="1F08C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fontAlgn="b"/>
                      <a:endParaRPr lang="it-IT" sz="2400" b="1" i="0" u="none" strike="noStrike" dirty="0">
                        <a:solidFill>
                          <a:srgbClr val="1F08C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042988" y="620713"/>
          <a:ext cx="7910512" cy="663575"/>
        </p:xfrm>
        <a:graphic>
          <a:graphicData uri="http://schemas.openxmlformats.org/drawingml/2006/table">
            <a:tbl>
              <a:tblPr/>
              <a:tblGrid>
                <a:gridCol w="7910512"/>
              </a:tblGrid>
              <a:tr h="663575"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b="1" i="1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Fattore abilità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042988" y="1341438"/>
          <a:ext cx="7891462" cy="543718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891462"/>
              </a:tblGrid>
              <a:tr h="853522"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u="none" strike="noStrike" dirty="0">
                          <a:effectLst/>
                        </a:rPr>
                        <a:t>Sa strutturare un progetto rispettando le diverse fasi di un lavoro</a:t>
                      </a:r>
                      <a:endParaRPr lang="it-IT" sz="2800" b="1" i="0" u="none" strike="noStrike" dirty="0">
                        <a:solidFill>
                          <a:srgbClr val="1F08C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853522"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u="none" strike="noStrike" dirty="0">
                          <a:effectLst/>
                        </a:rPr>
                        <a:t>Sa individuare, riconoscere e valorizzare le proprie ed altrui abilità </a:t>
                      </a:r>
                      <a:endParaRPr lang="it-IT" sz="2800" b="1" i="0" u="none" strike="noStrike" dirty="0">
                        <a:solidFill>
                          <a:srgbClr val="1F08C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713156"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u="none" strike="noStrike" dirty="0">
                          <a:effectLst/>
                        </a:rPr>
                        <a:t> Sa raccontare emozioni legati al proprio vissuto.</a:t>
                      </a:r>
                      <a:endParaRPr lang="it-IT" sz="2800" b="1" i="0" u="none" strike="noStrike" dirty="0">
                        <a:solidFill>
                          <a:srgbClr val="1F08C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853522">
                <a:tc>
                  <a:txBody>
                    <a:bodyPr/>
                    <a:lstStyle/>
                    <a:p>
                      <a:pPr algn="r" fontAlgn="t"/>
                      <a:r>
                        <a:rPr lang="it-IT" sz="2800" u="none" strike="noStrike" dirty="0">
                          <a:effectLst/>
                        </a:rPr>
                        <a:t>Sa rielaborare e comunicare ciò che conosce utilizzando diversi codici espressivi</a:t>
                      </a:r>
                      <a:endParaRPr lang="it-IT" sz="2800" b="1" i="0" u="none" strike="noStrike" dirty="0">
                        <a:solidFill>
                          <a:srgbClr val="1F08C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853522"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u="none" strike="noStrike" dirty="0">
                          <a:effectLst/>
                        </a:rPr>
                        <a:t>Sa ricavare informazioni usando diversi campi di ricerca.</a:t>
                      </a:r>
                      <a:endParaRPr lang="it-IT" sz="2800" b="1" i="0" u="none" strike="noStrike" dirty="0">
                        <a:solidFill>
                          <a:srgbClr val="1F08C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853522"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u="none" strike="noStrike" dirty="0">
                          <a:effectLst/>
                        </a:rPr>
                        <a:t>Utilizza diversi strumenti di ricerca e sceglie le informazioni rilevanti.</a:t>
                      </a:r>
                      <a:endParaRPr lang="it-IT" sz="2800" b="1" i="0" u="none" strike="noStrike" dirty="0">
                        <a:solidFill>
                          <a:srgbClr val="1F08C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456420"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u="none" strike="noStrike" dirty="0">
                          <a:effectLst/>
                        </a:rPr>
                        <a:t>Sa gestire ed organizzare i tempi a disposizione</a:t>
                      </a:r>
                      <a:endParaRPr lang="it-IT" sz="2800" b="1" i="0" u="none" strike="noStrike" dirty="0">
                        <a:solidFill>
                          <a:srgbClr val="1F08C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116013" y="44450"/>
          <a:ext cx="6911975" cy="377983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911975"/>
              </a:tblGrid>
              <a:tr h="57916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i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Fattore persona</a:t>
                      </a:r>
                      <a:endParaRPr lang="it-IT" sz="320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8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Interesse/</a:t>
                      </a:r>
                      <a:r>
                        <a:rPr lang="it-IT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Partecipazione/Motivazione </a:t>
                      </a:r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conativa</a:t>
                      </a:r>
                    </a:p>
                  </a:txBody>
                  <a:tcPr marL="91430" marR="9143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8"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Curiosità/</a:t>
                      </a:r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Impegno</a:t>
                      </a:r>
                      <a:r>
                        <a:rPr lang="it-IT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8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Porta a termine la consegna</a:t>
                      </a:r>
                    </a:p>
                  </a:txBody>
                  <a:tcPr marL="91430" marR="9143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emotivo-affettiva</a:t>
                      </a:r>
                    </a:p>
                  </a:txBody>
                  <a:tcPr marL="91430" marR="9143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8"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Interesse</a:t>
                      </a:r>
                    </a:p>
                  </a:txBody>
                  <a:tcPr marL="91430" marR="9143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socio-relazionale</a:t>
                      </a:r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1116013" y="3933825"/>
          <a:ext cx="6911975" cy="25606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11975"/>
              </a:tblGrid>
              <a:tr h="457244"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Empatia/ Collaborazione/Inclusione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06" marB="45706"/>
                </a:tc>
              </a:tr>
              <a:tr h="457244"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Riconoscere le proprie ed altrui abilità</a:t>
                      </a:r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06" marB="45706"/>
                </a:tc>
              </a:tr>
              <a:tr h="45724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cognitiva</a:t>
                      </a:r>
                      <a:endParaRPr lang="it-IT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06" marB="45706"/>
                </a:tc>
              </a:tr>
              <a:tr h="457244"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Comprensione/Analisi/sintesi/Attuazione</a:t>
                      </a:r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06" marB="45706"/>
                </a:tc>
              </a:tr>
              <a:tr h="365832">
                <a:tc>
                  <a:txBody>
                    <a:bodyPr/>
                    <a:lstStyle/>
                    <a:p>
                      <a:pPr marL="0" marR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personalità - carattere</a:t>
                      </a:r>
                      <a:endParaRPr lang="it-IT" sz="2400" b="1" i="0" u="none" strike="noStrike" dirty="0">
                        <a:solidFill>
                          <a:srgbClr val="1F08C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65832"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Temperamento (introversione…)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547813" y="1196975"/>
          <a:ext cx="7056437" cy="3902075"/>
        </p:xfrm>
        <a:graphic>
          <a:graphicData uri="http://schemas.openxmlformats.org/drawingml/2006/table">
            <a:tbl>
              <a:tblPr/>
              <a:tblGrid>
                <a:gridCol w="7056437"/>
              </a:tblGrid>
              <a:tr h="853579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Fattore compito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53579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Assunzione/ svolgimento/ condivisione</a:t>
                      </a:r>
                      <a:endParaRPr kumimoji="0" lang="it-IT" altLang="it-IT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3579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r>
                        <a:rPr kumimoji="0" lang="it-IT" altLang="it-IT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Fattore situazione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41338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Controllare i fattori di disturbo/</a:t>
                      </a:r>
                    </a:p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Adattarsi alla situazione</a:t>
                      </a:r>
                      <a:endParaRPr kumimoji="0" lang="it-IT" altLang="it-IT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3"/>
          <p:cNvSpPr>
            <a:spLocks noChangeArrowheads="1"/>
          </p:cNvSpPr>
          <p:nvPr/>
        </p:nvSpPr>
        <p:spPr bwMode="auto">
          <a:xfrm>
            <a:off x="1116013" y="188913"/>
            <a:ext cx="7777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4000">
                <a:solidFill>
                  <a:srgbClr val="00B050"/>
                </a:solidFill>
                <a:latin typeface="Gill Sans MT" panose="020B0502020104020203" pitchFamily="34" charset="0"/>
              </a:rPr>
              <a:t>“</a:t>
            </a:r>
            <a:r>
              <a:rPr lang="it-IT" altLang="it-IT" sz="4000" b="1" i="1">
                <a:solidFill>
                  <a:srgbClr val="00B050"/>
                </a:solidFill>
                <a:latin typeface="Gill Sans MT" panose="020B0502020104020203" pitchFamily="34" charset="0"/>
              </a:rPr>
              <a:t>Guida per un giorno…a Firenze”</a:t>
            </a:r>
            <a:endParaRPr lang="it-IT" altLang="it-IT" sz="400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9699" name="CasellaDiTesto 3"/>
          <p:cNvSpPr txBox="1">
            <a:spLocks noChangeArrowheads="1"/>
          </p:cNvSpPr>
          <p:nvPr/>
        </p:nvSpPr>
        <p:spPr bwMode="auto">
          <a:xfrm>
            <a:off x="755650" y="1698625"/>
            <a:ext cx="403225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2000"/>
              <a:t>Ricercare informazioni e immagini, sintetizzarle in un “giornalino-guida”.</a:t>
            </a:r>
          </a:p>
          <a:p>
            <a:r>
              <a:rPr lang="it-IT" altLang="it-IT" sz="2000"/>
              <a:t>Orientarsi seguendo la pianta della città.</a:t>
            </a:r>
          </a:p>
          <a:p>
            <a:r>
              <a:rPr lang="it-IT" altLang="it-IT" sz="2000"/>
              <a:t>Riconoscere gli edifici storici della città, riconoscere alcuni stili architettonici, saperli “raccontare”.</a:t>
            </a:r>
          </a:p>
          <a:p>
            <a:r>
              <a:rPr lang="it-IT" altLang="it-IT" sz="2000"/>
              <a:t>Individuare opere d’arte di Giotto, Michelangelo e Brunelleschi.</a:t>
            </a:r>
          </a:p>
        </p:txBody>
      </p:sp>
      <p:sp>
        <p:nvSpPr>
          <p:cNvPr id="29700" name="CasellaDiTesto 9"/>
          <p:cNvSpPr txBox="1">
            <a:spLocks noChangeArrowheads="1"/>
          </p:cNvSpPr>
          <p:nvPr/>
        </p:nvSpPr>
        <p:spPr bwMode="auto">
          <a:xfrm>
            <a:off x="1403350" y="879475"/>
            <a:ext cx="216058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b="1">
                <a:solidFill>
                  <a:srgbClr val="146223"/>
                </a:solidFill>
              </a:rPr>
              <a:t>CONOSCENZE E ABILITÀ DISCIPLINARI</a:t>
            </a:r>
          </a:p>
        </p:txBody>
      </p:sp>
      <p:sp>
        <p:nvSpPr>
          <p:cNvPr id="29701" name="CasellaDiTesto 10"/>
          <p:cNvSpPr txBox="1">
            <a:spLocks noChangeArrowheads="1"/>
          </p:cNvSpPr>
          <p:nvPr/>
        </p:nvSpPr>
        <p:spPr bwMode="auto">
          <a:xfrm>
            <a:off x="4859338" y="3860800"/>
            <a:ext cx="403383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2000"/>
              <a:t>Accedere ad Internet e ad altre fonti per ricavare informazioni.</a:t>
            </a:r>
          </a:p>
          <a:p>
            <a:r>
              <a:rPr lang="it-IT" altLang="it-IT" sz="2000"/>
              <a:t>Sintesi e assemblaggio delle notizie trovate.</a:t>
            </a:r>
          </a:p>
          <a:p>
            <a:r>
              <a:rPr lang="it-IT" altLang="it-IT" sz="2000"/>
              <a:t>Organizzare il lavoro.</a:t>
            </a:r>
          </a:p>
          <a:p>
            <a:r>
              <a:rPr lang="it-IT" altLang="it-IT" sz="2000"/>
              <a:t>Redarre un giornalino intercalando immagini e testi.</a:t>
            </a:r>
          </a:p>
          <a:p>
            <a:r>
              <a:rPr lang="it-IT" altLang="it-IT" sz="2000"/>
              <a:t>Fare collegamenti.</a:t>
            </a:r>
          </a:p>
        </p:txBody>
      </p:sp>
      <p:sp>
        <p:nvSpPr>
          <p:cNvPr id="29702" name="CasellaDiTesto 11"/>
          <p:cNvSpPr txBox="1">
            <a:spLocks noChangeArrowheads="1"/>
          </p:cNvSpPr>
          <p:nvPr/>
        </p:nvSpPr>
        <p:spPr bwMode="auto">
          <a:xfrm>
            <a:off x="5727700" y="3492500"/>
            <a:ext cx="2160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b="1">
                <a:solidFill>
                  <a:srgbClr val="146223"/>
                </a:solidFill>
              </a:rPr>
              <a:t>AZIONI</a:t>
            </a:r>
          </a:p>
        </p:txBody>
      </p:sp>
      <p:pic>
        <p:nvPicPr>
          <p:cNvPr id="29703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1341438"/>
            <a:ext cx="2659062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699" grpId="0"/>
      <p:bldP spid="29700" grpId="0"/>
      <p:bldP spid="29701" grpId="0"/>
      <p:bldP spid="2970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877888" y="788988"/>
            <a:ext cx="79930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it-IT" altLang="it-IT" sz="2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Divisione del lavoro nei diversi gruppi a seconda delle abilità di ognuno (brainstorming: sono bravo/a a..).</a:t>
            </a:r>
          </a:p>
        </p:txBody>
      </p:sp>
      <p:pic>
        <p:nvPicPr>
          <p:cNvPr id="30723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4429125"/>
            <a:ext cx="3025775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77888" y="2225675"/>
            <a:ext cx="79930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it-IT" altLang="it-IT" sz="2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Assegnazione ed esecuzione dei compiti nel gruppo.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71550" y="177800"/>
            <a:ext cx="7993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3200" b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Progettazione del lavoro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77888" y="3179763"/>
            <a:ext cx="79930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it-IT" altLang="it-IT" sz="2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Stesura di un diario di bordo gestito dagli alunni e dai docenti;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35113" y="4395788"/>
            <a:ext cx="417671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it-IT" altLang="it-IT" sz="2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Condivisione del lavoro nei gruppi e compilazione di un questionario di gruppo.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4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971550" y="333375"/>
            <a:ext cx="7531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3200" b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Valutazione del lavoro svolto:</a:t>
            </a:r>
          </a:p>
        </p:txBody>
      </p:sp>
      <p:pic>
        <p:nvPicPr>
          <p:cNvPr id="31747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22116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343400"/>
            <a:ext cx="35702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27088" y="1062038"/>
            <a:ext cx="75311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it-IT" altLang="it-IT" sz="2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Conversazioni sulle modalità di lavoro più efficaci e sui momenti critici.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27088" y="2220913"/>
            <a:ext cx="75311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it-IT" altLang="it-IT" sz="2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Compilazione di un questionario individuale sulle abilità messe in campo.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71550" y="3378200"/>
            <a:ext cx="75311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it-IT" altLang="it-IT" sz="2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Compilazione di una tabella di classe delle abilità.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03275" y="260350"/>
            <a:ext cx="7537450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CU 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Gestire in modo efficace il tempo a disposizione per svolgere i compiti richiesti</a:t>
            </a:r>
          </a:p>
        </p:txBody>
      </p:sp>
      <p:pic>
        <p:nvPicPr>
          <p:cNvPr id="32771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3357563"/>
            <a:ext cx="3676650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971550" y="1557338"/>
          <a:ext cx="7980363" cy="306311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980363"/>
              </a:tblGrid>
              <a:tr h="620315"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b="1" i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Fattore conoscenza</a:t>
                      </a: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</a:tr>
              <a:tr h="974945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Conoscere un progetto nelle diverse fasi di lavoro.</a:t>
                      </a:r>
                      <a:endParaRPr lang="it-IT" sz="3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92083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u="none" strike="noStrike" dirty="0" smtClean="0"/>
                        <a:t>Conoscere le proprie ed altrui potenzialità.</a:t>
                      </a:r>
                    </a:p>
                  </a:txBody>
                  <a:tcPr marL="0" marR="0" marT="0" marB="0" anchor="b"/>
                </a:tc>
              </a:tr>
              <a:tr h="974945"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Conoscere le tempistiche legate alle fasi dell'attività</a:t>
                      </a:r>
                      <a:endParaRPr lang="it-IT" sz="3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2" name="Rettangolo 1"/>
          <p:cNvSpPr>
            <a:spLocks noChangeArrowheads="1"/>
          </p:cNvSpPr>
          <p:nvPr/>
        </p:nvSpPr>
        <p:spPr bwMode="auto">
          <a:xfrm>
            <a:off x="971550" y="4619625"/>
            <a:ext cx="7972425" cy="585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3200"/>
              <a:t>Conoscere strumenti e fonti di ricerca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7643813" cy="1243013"/>
          </a:xfrm>
        </p:spPr>
        <p:txBody>
          <a:bodyPr/>
          <a:lstStyle/>
          <a:p>
            <a:pPr eaLnBrk="1" hangingPunct="1"/>
            <a:r>
              <a:rPr lang="it-IT" altLang="it-IT" b="1" dirty="0" smtClean="0">
                <a:ln>
                  <a:noFill/>
                </a:ln>
                <a:solidFill>
                  <a:srgbClr val="FF0000"/>
                </a:solidFill>
              </a:rPr>
              <a:t>DALLA DEFINIZIONE EUROPEA</a:t>
            </a:r>
            <a:endParaRPr lang="it-IT" altLang="it-IT" dirty="0" smtClean="0">
              <a:ln>
                <a:noFill/>
              </a:ln>
            </a:endParaRPr>
          </a:p>
        </p:txBody>
      </p:sp>
      <p:sp>
        <p:nvSpPr>
          <p:cNvPr id="8195" name="Titolo 1"/>
          <p:cNvSpPr txBox="1">
            <a:spLocks/>
          </p:cNvSpPr>
          <p:nvPr/>
        </p:nvSpPr>
        <p:spPr bwMode="auto">
          <a:xfrm>
            <a:off x="971550" y="1503363"/>
            <a:ext cx="7643813" cy="358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200150" indent="-285750" defTabSz="4572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543050" indent="-171450" defTabSz="4572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00250" indent="-171450" defTabSz="4572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4574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146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3718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290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4000" dirty="0">
                <a:solidFill>
                  <a:srgbClr val="0070C0"/>
                </a:solidFill>
              </a:rPr>
              <a:t>«</a:t>
            </a:r>
            <a:r>
              <a:rPr lang="it-IT" altLang="it-IT" sz="3600" b="1" i="1" dirty="0">
                <a:solidFill>
                  <a:srgbClr val="0070C0"/>
                </a:solidFill>
              </a:rPr>
              <a:t>Imparare a imparare</a:t>
            </a:r>
            <a:r>
              <a:rPr lang="it-IT" altLang="it-IT" sz="3600" i="1" dirty="0">
                <a:solidFill>
                  <a:srgbClr val="0070C0"/>
                </a:solidFill>
              </a:rPr>
              <a:t> è </a:t>
            </a:r>
            <a:r>
              <a:rPr lang="it-IT" altLang="it-IT" sz="3600" b="1" i="1" dirty="0">
                <a:solidFill>
                  <a:srgbClr val="0070C0"/>
                </a:solidFill>
              </a:rPr>
              <a:t>l’abilità di perseverare nell’apprendimento, di organizzare il proprio apprendimento anche mediante una gestione efficace del tempo e delle informazioni</a:t>
            </a:r>
            <a:r>
              <a:rPr lang="it-IT" altLang="it-IT" sz="3600" i="1" dirty="0">
                <a:solidFill>
                  <a:srgbClr val="0070C0"/>
                </a:solidFill>
              </a:rPr>
              <a:t>, sia a livello individuale che in gruppo…</a:t>
            </a:r>
            <a:r>
              <a:rPr lang="it-IT" altLang="it-IT" sz="3600" dirty="0">
                <a:solidFill>
                  <a:srgbClr val="0070C0"/>
                </a:solidFill>
              </a:rPr>
              <a:t> »</a:t>
            </a:r>
            <a:r>
              <a:rPr lang="it-IT" altLang="it-IT" sz="2000" dirty="0">
                <a:solidFill>
                  <a:srgbClr val="0070C0"/>
                </a:solidFill>
              </a:rPr>
              <a:t/>
            </a:r>
            <a:br>
              <a:rPr lang="it-IT" altLang="it-IT" sz="2000" dirty="0">
                <a:solidFill>
                  <a:srgbClr val="0070C0"/>
                </a:solidFill>
              </a:rPr>
            </a:br>
            <a:endParaRPr lang="it-IT" altLang="it-IT" sz="2000" dirty="0">
              <a:solidFill>
                <a:srgbClr val="0070C0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948642" y="1503363"/>
            <a:ext cx="7643813" cy="358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200150" indent="-285750" defTabSz="4572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543050" indent="-171450" defTabSz="4572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00250" indent="-171450" defTabSz="4572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4574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146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3718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290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altLang="it-IT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25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971550" y="692150"/>
          <a:ext cx="7891463" cy="663575"/>
        </p:xfrm>
        <a:graphic>
          <a:graphicData uri="http://schemas.openxmlformats.org/drawingml/2006/table">
            <a:tbl>
              <a:tblPr/>
              <a:tblGrid>
                <a:gridCol w="7891463"/>
              </a:tblGrid>
              <a:tr h="663575"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b="1" i="1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Fattore abilità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971550" y="1355725"/>
          <a:ext cx="7891463" cy="451008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891463"/>
              </a:tblGrid>
              <a:tr h="975615">
                <a:tc>
                  <a:txBody>
                    <a:bodyPr/>
                    <a:lstStyle/>
                    <a:p>
                      <a:pPr algn="r" fontAlgn="b"/>
                      <a:r>
                        <a:rPr lang="it-IT" sz="3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 strutturare un progetto rispettando le diverse fasi di un </a:t>
                      </a:r>
                      <a:r>
                        <a:rPr lang="it-IT" sz="3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lavoro.</a:t>
                      </a:r>
                      <a:endParaRPr lang="it-IT" sz="3200" b="1" i="0" u="none" strike="noStrike" dirty="0">
                        <a:solidFill>
                          <a:srgbClr val="1F08C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975615">
                <a:tc>
                  <a:txBody>
                    <a:bodyPr/>
                    <a:lstStyle/>
                    <a:p>
                      <a:pPr algn="r" fontAlgn="b"/>
                      <a:r>
                        <a:rPr lang="it-IT" sz="3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 individuare, riconoscere e valorizzare le proprie ed altrui </a:t>
                      </a:r>
                      <a:r>
                        <a:rPr lang="it-IT" sz="3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abilità. </a:t>
                      </a:r>
                      <a:endParaRPr lang="it-IT" sz="3200" b="1" i="0" u="none" strike="noStrike" dirty="0">
                        <a:solidFill>
                          <a:srgbClr val="1F08C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79429"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Utilizza diversi strumenti di ricerca e sceglie le informazioni rilevanti </a:t>
                      </a:r>
                      <a:endParaRPr lang="it-IT" sz="3200" b="1" i="0" u="none" strike="noStrike" dirty="0">
                        <a:solidFill>
                          <a:srgbClr val="1F08C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79429">
                <a:tc>
                  <a:txBody>
                    <a:bodyPr/>
                    <a:lstStyle/>
                    <a:p>
                      <a:pPr marL="0" marR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 gestire ed organizzare i tempi a disposizione</a:t>
                      </a:r>
                      <a:endParaRPr lang="it-IT" sz="3200" b="1" i="0" u="none" strike="noStrike" dirty="0">
                        <a:solidFill>
                          <a:srgbClr val="1F08C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116013" y="44450"/>
          <a:ext cx="6911975" cy="377983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911975"/>
              </a:tblGrid>
              <a:tr h="579167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i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Fattore persona</a:t>
                      </a:r>
                      <a:endParaRPr lang="it-IT" sz="320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9"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Partecipazione</a:t>
                      </a:r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conativa</a:t>
                      </a:r>
                    </a:p>
                  </a:txBody>
                  <a:tcPr marL="91430" marR="91430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9"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Impegno</a:t>
                      </a:r>
                    </a:p>
                  </a:txBody>
                  <a:tcPr marL="91430" marR="91430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9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Porta a termine la consegna</a:t>
                      </a:r>
                    </a:p>
                  </a:txBody>
                  <a:tcPr marL="91430" marR="91430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emotivo-affettiva</a:t>
                      </a:r>
                    </a:p>
                  </a:txBody>
                  <a:tcPr marL="91430" marR="91430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9"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Interesse</a:t>
                      </a:r>
                    </a:p>
                  </a:txBody>
                  <a:tcPr marL="91430" marR="91430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socio-relazionale </a:t>
                      </a:r>
                      <a:endParaRPr lang="it-IT" sz="2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1116013" y="3840163"/>
          <a:ext cx="6911975" cy="27098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11975"/>
              </a:tblGrid>
              <a:tr h="457204"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Empatia/ Collaborazione/Inclusione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02" marB="45702"/>
                </a:tc>
              </a:tr>
              <a:tr h="489708"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Riconoscere le proprie ed altrui abilità</a:t>
                      </a:r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02" marB="45702"/>
                </a:tc>
              </a:tr>
              <a:tr h="48970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cognitiva</a:t>
                      </a:r>
                      <a:endParaRPr lang="it-IT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34" marB="45734"/>
                </a:tc>
              </a:tr>
              <a:tr h="489708"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Comprensione/Analisi/sintesi/Attuazione</a:t>
                      </a:r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34" marB="45734"/>
                </a:tc>
              </a:tr>
              <a:tr h="391767">
                <a:tc>
                  <a:txBody>
                    <a:bodyPr/>
                    <a:lstStyle/>
                    <a:p>
                      <a:pPr marL="0" marR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personalità - carattere</a:t>
                      </a:r>
                      <a:endParaRPr lang="it-IT" sz="2400" b="1" i="0" u="none" strike="noStrike" dirty="0">
                        <a:solidFill>
                          <a:srgbClr val="1F08C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91767"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Temperamento (introversione…)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547813" y="1196975"/>
          <a:ext cx="6096000" cy="313690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784225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Fattore compito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84225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Assunzione e svolgimento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225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it-IT" altLang="it-IT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Fattore situazione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84225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Controllare i fattori di disturbo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1547813" y="4321175"/>
            <a:ext cx="6096000" cy="585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sz="3200"/>
              <a:t>Adattarsi alla situazione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28713" y="236538"/>
            <a:ext cx="6985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gestire il proprio tempo</a:t>
            </a: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571500" y="3652838"/>
            <a:ext cx="4567238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it-IT" altLang="it-IT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Setting osservativo </a:t>
            </a:r>
          </a:p>
          <a:p>
            <a:pPr algn="ctr">
              <a:lnSpc>
                <a:spcPct val="107000"/>
              </a:lnSpc>
            </a:pPr>
            <a:r>
              <a:rPr lang="it-IT" altLang="it-IT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durante il lavoro nei gruppi con griglia. 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865188"/>
            <a:ext cx="3900488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4284663" y="4652963"/>
            <a:ext cx="456565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it-IT" altLang="it-IT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Compilazione di un questionario individuale sulla gestione del proprio tempo durante i compiti.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571500" y="1533525"/>
            <a:ext cx="4567238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it-IT" altLang="it-IT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 compiti unitari che si propongono inserire la variabile del tempo.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12838" y="34925"/>
            <a:ext cx="6985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lavoro del gruppo</a:t>
            </a:r>
          </a:p>
        </p:txBody>
      </p:sp>
      <p:sp>
        <p:nvSpPr>
          <p:cNvPr id="38915" name="Rettangolo 7"/>
          <p:cNvSpPr>
            <a:spLocks noChangeArrowheads="1"/>
          </p:cNvSpPr>
          <p:nvPr/>
        </p:nvSpPr>
        <p:spPr bwMode="auto">
          <a:xfrm>
            <a:off x="1128713" y="1503363"/>
            <a:ext cx="6450012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endParaRPr lang="it-IT" altLang="it-IT" sz="2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258888" y="681038"/>
            <a:ext cx="7273925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3200" b="1" dirty="0">
                <a:solidFill>
                  <a:schemeClr val="accent6">
                    <a:lumMod val="75000"/>
                  </a:schemeClr>
                </a:solidFill>
              </a:rPr>
              <a:t>Aspetti positivi</a:t>
            </a:r>
          </a:p>
          <a:p>
            <a:pPr marL="285750" indent="-285750">
              <a:buFontTx/>
              <a:buChar char="-"/>
              <a:defRPr/>
            </a:pPr>
            <a:r>
              <a:rPr lang="it-IT" sz="3200" dirty="0"/>
              <a:t>Occasione di uno scambio vero tra insegnanti di diversi ordini di scuola soprattutto sugli aspetti educativi;</a:t>
            </a: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1258888" y="2841625"/>
            <a:ext cx="72739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it-IT" altLang="it-IT" sz="3200"/>
              <a:t>Tentativo di condividere il significato di parole che normalmente usiamo nel nostro lavoro.</a:t>
            </a:r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1258888" y="4508500"/>
            <a:ext cx="72739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it-IT" altLang="it-IT" sz="3200"/>
              <a:t>Possibilità di ragionare insieme sui compiti unitari che abbiamo già proposto in classe.</a:t>
            </a: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ttangolo 7"/>
          <p:cNvSpPr>
            <a:spLocks noChangeArrowheads="1"/>
          </p:cNvSpPr>
          <p:nvPr/>
        </p:nvSpPr>
        <p:spPr bwMode="auto">
          <a:xfrm>
            <a:off x="1128713" y="1503363"/>
            <a:ext cx="6450012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endParaRPr lang="it-IT" altLang="it-IT" sz="2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258888" y="260350"/>
            <a:ext cx="7345362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3200" b="1" dirty="0">
                <a:solidFill>
                  <a:schemeClr val="accent6">
                    <a:lumMod val="75000"/>
                  </a:schemeClr>
                </a:solidFill>
              </a:rPr>
              <a:t>Aspetti negativi</a:t>
            </a:r>
          </a:p>
          <a:p>
            <a:pPr>
              <a:defRPr/>
            </a:pPr>
            <a:endParaRPr lang="it-IT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it-IT" sz="3200" dirty="0"/>
              <a:t>Difficoltà ad immaginare compiti in cui poter valutare la competenza dell’imparare ad imparare;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1238250" y="2997200"/>
            <a:ext cx="7343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it-IT" altLang="it-IT" sz="3200"/>
              <a:t>Difficoltà ad immaginare compiti per la scuola Secondaria di secondo grado;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1238250" y="4256088"/>
            <a:ext cx="73437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it-IT" altLang="it-IT" sz="3200"/>
              <a:t>Mancanza di tempo per definire meglio i compiti unitari e stilare la griglia per l’osservazione del 4^ compito</a:t>
            </a: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96975"/>
            <a:ext cx="5611812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84213" y="2360613"/>
            <a:ext cx="3582987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2800" b="1" i="1" dirty="0">
                <a:solidFill>
                  <a:srgbClr val="0070C0"/>
                </a:solidFill>
                <a:latin typeface="+mn-lt"/>
                <a:ea typeface="MS Mincho"/>
                <a:cs typeface="Times New Roman" panose="02020603050405020304" pitchFamily="18" charset="0"/>
              </a:rPr>
              <a:t>La consapevolezza del proprio processo di apprendimento e dei propri bisogni..</a:t>
            </a:r>
            <a:endParaRPr lang="it-IT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116013" y="130175"/>
            <a:ext cx="7045325" cy="19034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FF0000"/>
                </a:solidFill>
              </a:rPr>
              <a:t/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/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sz="3800" b="1" dirty="0" smtClean="0">
                <a:solidFill>
                  <a:srgbClr val="FF0000"/>
                </a:solidFill>
              </a:rPr>
              <a:t>INGREDIENTI FONDAMENTALI  </a:t>
            </a:r>
            <a:r>
              <a:rPr lang="it-IT" sz="3800" b="1" dirty="0">
                <a:solidFill>
                  <a:srgbClr val="FF0000"/>
                </a:solidFill>
              </a:rPr>
              <a:t>DELLA COMPETENZA IMPARARE AD </a:t>
            </a:r>
            <a:r>
              <a:rPr lang="it-IT" sz="3800" b="1" dirty="0" smtClean="0">
                <a:solidFill>
                  <a:srgbClr val="FF0000"/>
                </a:solidFill>
              </a:rPr>
              <a:t>IMPARARE</a:t>
            </a:r>
            <a:r>
              <a:rPr lang="it-IT" b="1" dirty="0">
                <a:solidFill>
                  <a:srgbClr val="FF0000"/>
                </a:solidFill>
              </a:rPr>
              <a:t/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dirty="0"/>
              <a:t> </a:t>
            </a:r>
            <a:br>
              <a:rPr lang="it-IT" dirty="0"/>
            </a:b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179388" y="4727575"/>
            <a:ext cx="3783012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b="1" i="1" dirty="0">
                <a:solidFill>
                  <a:srgbClr val="0070C0"/>
                </a:solidFill>
              </a:rPr>
              <a:t>La motivazione e la fiducia </a:t>
            </a:r>
            <a:endParaRPr lang="it-IT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267200" y="4121150"/>
            <a:ext cx="457200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b="1" i="1" dirty="0">
                <a:solidFill>
                  <a:srgbClr val="0070C0"/>
                </a:solidFill>
                <a:latin typeface="+mn-lt"/>
              </a:rPr>
              <a:t>Prendere le mosse da quanto si ha appreso ..e dalle proprie esperienze di vita per usare e applicare conoscenze e abilità in tutta una serie di contesti..</a:t>
            </a:r>
            <a:endParaRPr lang="it-IT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359275" y="2171700"/>
            <a:ext cx="45720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b="1" i="1" dirty="0">
                <a:solidFill>
                  <a:srgbClr val="0070C0"/>
                </a:solidFill>
              </a:rPr>
              <a:t>L’identificazione delle opportunità disponibili e la capacità di sormontare gli ostacoli ..</a:t>
            </a:r>
            <a:endParaRPr lang="it-IT" sz="2800" b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749300" y="404813"/>
            <a:ext cx="7645400" cy="8270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FF0000"/>
                </a:solidFill>
              </a:rPr>
              <a:t/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 smtClean="0">
                <a:solidFill>
                  <a:srgbClr val="FF0000"/>
                </a:solidFill>
              </a:rPr>
              <a:t>I TRAGUARDI LEGATI ALLA COMPETENZA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10243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50" y="1773238"/>
            <a:ext cx="3949700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863600" y="3716338"/>
          <a:ext cx="7416800" cy="18002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2659"/>
                <a:gridCol w="5564141"/>
              </a:tblGrid>
              <a:tr h="1800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bg1"/>
                          </a:solidFill>
                          <a:effectLst/>
                        </a:rPr>
                        <a:t>IL CORPO E IL MOVIMENTO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7030A0"/>
                          </a:solidFill>
                          <a:effectLst/>
                        </a:rPr>
                        <a:t>Il bambino vive pienamente la propria corporeità, ne percepisce il potenziale comunicativo ed espressivo, matura condotte che gli consentono una buona autonomia nella gestione della giornata a scuola.</a:t>
                      </a:r>
                      <a:endParaRPr lang="it-IT" sz="20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11274" name="Picture 2" descr="http://www.collelasalle.it/Resource/progetti%20scuola%20infanz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3375"/>
            <a:ext cx="3810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comprensivoallori.gov.it/images/stories/scuola_prima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2279650" cy="2239962"/>
          </a:xfrm>
          <a:prstGeom prst="rect">
            <a:avLst/>
          </a:prstGeom>
          <a:noFill/>
          <a:ln>
            <a:noFill/>
          </a:ln>
          <a:effectLst>
            <a:glow rad="127000">
              <a:schemeClr val="tx2">
                <a:lumMod val="25000"/>
                <a:lumOff val="75000"/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2771775" y="115888"/>
          <a:ext cx="6264275" cy="65595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2929"/>
                <a:gridCol w="4901346"/>
              </a:tblGrid>
              <a:tr h="7230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ITALIANO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79" marR="55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7030A0"/>
                          </a:solidFill>
                          <a:effectLst/>
                        </a:rPr>
                        <a:t>Legge e comprende testi di vario tipo, continui e non continui, ne individua il senso globale e le informazioni principali, utilizzando strategie di lettura adeguate agli scopi.</a:t>
                      </a:r>
                      <a:endParaRPr lang="it-IT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79" marR="55979" marT="0" marB="0">
                    <a:noFill/>
                  </a:tcPr>
                </a:tc>
              </a:tr>
              <a:tr h="1280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9933FF"/>
                          </a:solidFill>
                          <a:effectLst/>
                        </a:rPr>
                        <a:t> </a:t>
                      </a:r>
                      <a:endParaRPr lang="it-IT" sz="1600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79" marR="55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7030A0"/>
                          </a:solidFill>
                          <a:effectLst/>
                        </a:rPr>
                        <a:t>Utilizza abilità funzionali allo studio: individua nei testi scritti informazioni utili per l’apprendimento di un argomento dato e le mette in relazione; le sintetizza, in funzione anche dell’esposizione orale; acquisisce un primo nucleo di terminologia specifica.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it-IT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79" marR="55979" marT="0" marB="0">
                    <a:noFill/>
                  </a:tcPr>
                </a:tc>
              </a:tr>
              <a:tr h="640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MATEMATICA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9933FF"/>
                          </a:solidFill>
                          <a:effectLst/>
                        </a:rPr>
                        <a:t> </a:t>
                      </a:r>
                      <a:endParaRPr lang="it-IT" sz="1600" dirty="0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79" marR="55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7030A0"/>
                          </a:solidFill>
                          <a:effectLst/>
                        </a:rPr>
                        <a:t>L’alunno si muove con sicurezza nel calcolo scritto e mentale con i numeri naturali e sa valutare l’opportunità di ricorrere a una calcolatrice.  </a:t>
                      </a:r>
                      <a:endParaRPr lang="it-IT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79" marR="55979" marT="0" marB="0">
                    <a:noFill/>
                  </a:tcPr>
                </a:tc>
              </a:tr>
              <a:tr h="10669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9933FF"/>
                          </a:solidFill>
                          <a:effectLst/>
                        </a:rPr>
                        <a:t> </a:t>
                      </a:r>
                      <a:endParaRPr lang="it-IT" sz="1600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79" marR="55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7030A0"/>
                          </a:solidFill>
                          <a:effectLst/>
                        </a:rPr>
                        <a:t>Riesce a risolvere facili problemi in tutti gli ambiti di contenuto, mantenendo il controllo sia sul processo risolutivo, sia sui risultati. Descrive il procedimento seguito e riconosce strategie di soluzione diverse dalla propria.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it-IT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79" marR="55979" marT="0" marB="0">
                    <a:noFill/>
                  </a:tcPr>
                </a:tc>
              </a:tr>
              <a:tr h="10669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9933FF"/>
                          </a:solidFill>
                          <a:effectLst/>
                        </a:rPr>
                        <a:t> </a:t>
                      </a:r>
                      <a:endParaRPr lang="it-IT" sz="1600" dirty="0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79" marR="55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7030A0"/>
                          </a:solidFill>
                          <a:effectLst/>
                        </a:rPr>
                        <a:t>Sviluppa un atteggiamento positivo rispetto alla matematica, attraverso esperienze significative, che gli hanno fatto intuire come gli strumenti matematici che ha imparato ad utilizzare siano utili per operare nella realtà.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it-IT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79" marR="55979" marT="0" marB="0">
                    <a:noFill/>
                  </a:tcPr>
                </a:tc>
              </a:tr>
              <a:tr h="736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SCIENZE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79" marR="55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7030A0"/>
                          </a:solidFill>
                          <a:effectLst/>
                        </a:rPr>
                        <a:t>L’alunno sviluppa atteggiamenti di curiosità e modi di guardare il mondo che lo stimolano a cercare spiegazioni di quello che vede succedere. </a:t>
                      </a:r>
                      <a:endParaRPr lang="it-IT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79" marR="55979" marT="0" marB="0">
                    <a:noFill/>
                  </a:tcPr>
                </a:tc>
              </a:tr>
              <a:tr h="5041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9933FF"/>
                          </a:solidFill>
                          <a:effectLst/>
                        </a:rPr>
                        <a:t> </a:t>
                      </a:r>
                      <a:endParaRPr lang="it-IT" sz="1600" dirty="0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79" marR="55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7030A0"/>
                          </a:solidFill>
                          <a:effectLst/>
                        </a:rPr>
                        <a:t>Trova da varie fonti (libri, internet, discorsi degli adulti, ecc.) informazioni e spiegazioni sui problemi che lo interessano</a:t>
                      </a:r>
                      <a:r>
                        <a:rPr lang="it-IT" sz="1400" b="1" dirty="0" smtClean="0">
                          <a:solidFill>
                            <a:srgbClr val="7030A0"/>
                          </a:solidFill>
                          <a:effectLst/>
                        </a:rPr>
                        <a:t>.</a:t>
                      </a:r>
                      <a:r>
                        <a:rPr lang="it-IT" sz="14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it-IT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79" marR="55979" marT="0" marB="0">
                    <a:noFill/>
                  </a:tcPr>
                </a:tc>
              </a:tr>
              <a:tr h="541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TECNOLOGIA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9933FF"/>
                          </a:solidFill>
                          <a:effectLst/>
                        </a:rPr>
                        <a:t> </a:t>
                      </a:r>
                      <a:endParaRPr lang="it-IT" sz="1600" dirty="0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79" marR="55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7030A0"/>
                          </a:solidFill>
                          <a:effectLst/>
                        </a:rPr>
                        <a:t>L’alunno riconosce e identifica nell’ambiente che lo circonda elementi e fenomeni di tipo artificiale</a:t>
                      </a:r>
                      <a:r>
                        <a:rPr lang="it-IT" sz="1400" b="1" dirty="0" smtClean="0">
                          <a:solidFill>
                            <a:srgbClr val="7030A0"/>
                          </a:solidFill>
                          <a:effectLst/>
                        </a:rPr>
                        <a:t>.</a:t>
                      </a:r>
                      <a:endParaRPr lang="it-IT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79" marR="55979"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istitutosantamarta.org/img/assets/placeholder/scuola_secondar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123825"/>
            <a:ext cx="2822575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596900" y="2276475"/>
          <a:ext cx="7950200" cy="4264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2812"/>
                <a:gridCol w="6567388"/>
              </a:tblGrid>
              <a:tr h="1219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effectLst/>
                        </a:rPr>
                        <a:t>ITALIANO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7030A0"/>
                          </a:solidFill>
                          <a:effectLst/>
                        </a:rPr>
                        <a:t>Usa manuali delle discipline o testi divulgativi (continui, non continui e misti) nelle attività di studio personali e collaborative, per ricercare, raccogliere e rielaborare dati, informazioni e concetti; costruisce sulla base di quanto letto testi o presentazioni con l’utilizzo di strumenti tradizionali e informatici</a:t>
                      </a:r>
                      <a:r>
                        <a:rPr lang="it-IT" sz="1600" b="1" dirty="0" smtClean="0">
                          <a:solidFill>
                            <a:srgbClr val="7030A0"/>
                          </a:solidFill>
                          <a:effectLst/>
                        </a:rPr>
                        <a:t>.</a:t>
                      </a:r>
                      <a:r>
                        <a:rPr lang="it-IT" sz="16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it-IT" sz="16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>
                    <a:noFill/>
                  </a:tcPr>
                </a:tc>
              </a:tr>
              <a:tr h="13681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7030A0"/>
                          </a:solidFill>
                          <a:effectLst/>
                        </a:rPr>
                        <a:t>Padroneggia e applica in situazioni diverse le conoscenze fondamentali relative al lessico, alla morfologia, all’organizzazione logico-sintattica della frase semplice e complessa, ai connettivi testuali; utilizza le conoscenze metalinguistiche per comprendere con maggior precisione i significati dei testi e per correggere i propri scritti</a:t>
                      </a:r>
                      <a:r>
                        <a:rPr lang="it-IT" sz="1600" b="1" dirty="0" smtClean="0">
                          <a:solidFill>
                            <a:srgbClr val="7030A0"/>
                          </a:solidFill>
                          <a:effectLst/>
                        </a:rPr>
                        <a:t>.</a:t>
                      </a:r>
                      <a:r>
                        <a:rPr lang="it-IT" sz="16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it-IT" sz="16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>
                    <a:noFill/>
                  </a:tcPr>
                </a:tc>
              </a:tr>
              <a:tr h="109728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4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chemeClr val="bg1"/>
                          </a:solidFill>
                          <a:effectLst/>
                        </a:rPr>
                        <a:t>LINGUA </a:t>
                      </a:r>
                      <a:r>
                        <a:rPr lang="it-IT" sz="1400" dirty="0">
                          <a:solidFill>
                            <a:schemeClr val="bg1"/>
                          </a:solidFill>
                          <a:effectLst/>
                        </a:rPr>
                        <a:t>INGLESE E SECONDA LINGUA COMUNITARIA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7030A0"/>
                          </a:solidFill>
                          <a:effectLst/>
                        </a:rPr>
                        <a:t>Legge semplici testi con diverse strategie adeguate allo scopo.  </a:t>
                      </a:r>
                      <a:endParaRPr lang="it-IT" sz="1600" b="1" dirty="0" smtClean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it-IT" sz="16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>
                    <a:noFill/>
                  </a:tcPr>
                </a:tc>
              </a:tr>
              <a:tr h="579265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7030A0"/>
                          </a:solidFill>
                          <a:effectLst/>
                        </a:rPr>
                        <a:t>Auto-valuta le competenze acquisite ed è consapevole del proprio modo di apprendere. </a:t>
                      </a:r>
                      <a:endParaRPr lang="it-IT" sz="16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1031875"/>
            <a:ext cx="3567113" cy="307498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it-IT" sz="2000" b="1" dirty="0" smtClean="0">
                <a:solidFill>
                  <a:srgbClr val="7030A0"/>
                </a:solidFill>
              </a:rPr>
              <a:t>RICONOSCERE IL </a:t>
            </a:r>
            <a:r>
              <a:rPr lang="it-IT" sz="2000" b="1" dirty="0">
                <a:solidFill>
                  <a:srgbClr val="7030A0"/>
                </a:solidFill>
              </a:rPr>
              <a:t>PROPRIO STILE DI APPRENDIMENTO</a:t>
            </a: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it-IT" sz="2000" dirty="0"/>
          </a:p>
          <a:p>
            <a:pPr marL="0" indent="0" eaLnBrk="1" fontAlgn="auto" hangingPunct="1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it-IT" sz="2000" b="1" dirty="0" smtClean="0">
                <a:solidFill>
                  <a:srgbClr val="0070C0"/>
                </a:solidFill>
              </a:rPr>
              <a:t> </a:t>
            </a:r>
          </a:p>
          <a:p>
            <a:pPr marL="0" indent="0" eaLnBrk="1" fontAlgn="auto" hangingPunct="1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endParaRPr lang="it-IT" sz="2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395288" y="476250"/>
            <a:ext cx="7643812" cy="1116013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FF0000"/>
                </a:solidFill>
              </a:rPr>
              <a:t/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dirty="0" smtClean="0"/>
              <a:t> 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14340" name="Titolo 1"/>
          <p:cNvSpPr txBox="1">
            <a:spLocks/>
          </p:cNvSpPr>
          <p:nvPr/>
        </p:nvSpPr>
        <p:spPr bwMode="auto">
          <a:xfrm>
            <a:off x="904875" y="306388"/>
            <a:ext cx="76438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200150" indent="-285750" defTabSz="4572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543050" indent="-171450" defTabSz="4572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00250" indent="-171450" defTabSz="4572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4574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146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3718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290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3200" b="1" dirty="0">
                <a:solidFill>
                  <a:srgbClr val="FF0000"/>
                </a:solidFill>
              </a:rPr>
              <a:t>FILONI E COMPITI</a:t>
            </a:r>
            <a:br>
              <a:rPr lang="it-IT" altLang="it-IT" sz="3200" b="1" dirty="0">
                <a:solidFill>
                  <a:srgbClr val="FF0000"/>
                </a:solidFill>
              </a:rPr>
            </a:br>
            <a:r>
              <a:rPr lang="it-IT" altLang="it-IT" sz="3200" dirty="0">
                <a:solidFill>
                  <a:schemeClr val="accent1"/>
                </a:solidFill>
              </a:rPr>
              <a:t> </a:t>
            </a:r>
            <a:br>
              <a:rPr lang="it-IT" altLang="it-IT" sz="3200" dirty="0">
                <a:solidFill>
                  <a:schemeClr val="accent1"/>
                </a:solidFill>
              </a:rPr>
            </a:br>
            <a:endParaRPr lang="it-IT" altLang="it-IT" sz="3200" dirty="0">
              <a:solidFill>
                <a:schemeClr val="accent1"/>
              </a:solidFill>
            </a:endParaRPr>
          </a:p>
        </p:txBody>
      </p:sp>
      <p:sp>
        <p:nvSpPr>
          <p:cNvPr id="14341" name="Segnaposto contenuto 2"/>
          <p:cNvSpPr txBox="1">
            <a:spLocks/>
          </p:cNvSpPr>
          <p:nvPr/>
        </p:nvSpPr>
        <p:spPr bwMode="auto">
          <a:xfrm>
            <a:off x="4727575" y="1282700"/>
            <a:ext cx="3455988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</a:pPr>
            <a:r>
              <a:rPr lang="it-IT" altLang="it-IT" sz="2000" b="1">
                <a:solidFill>
                  <a:srgbClr val="7030A0"/>
                </a:solidFill>
              </a:rPr>
              <a:t>SAPER APPLICARE CONOSCENZE ED ABILITÀ IN CONTESTI REALI </a:t>
            </a:r>
            <a:endParaRPr lang="it-IT" altLang="it-IT" sz="2000">
              <a:solidFill>
                <a:srgbClr val="7030A0"/>
              </a:solidFill>
            </a:endParaRPr>
          </a:p>
        </p:txBody>
      </p:sp>
      <p:sp>
        <p:nvSpPr>
          <p:cNvPr id="14342" name="Segnaposto contenuto 2"/>
          <p:cNvSpPr txBox="1">
            <a:spLocks/>
          </p:cNvSpPr>
          <p:nvPr/>
        </p:nvSpPr>
        <p:spPr bwMode="auto">
          <a:xfrm>
            <a:off x="539750" y="4106863"/>
            <a:ext cx="7777163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</a:pPr>
            <a:r>
              <a:rPr lang="it-IT" altLang="it-IT" sz="2000" b="1">
                <a:solidFill>
                  <a:srgbClr val="7030A0"/>
                </a:solidFill>
              </a:rPr>
              <a:t>PERSEVERARE NELL’APPRENDIMENTO, ANCHE MEDIANTE UNA GESTIONE EFFICACE DEL TEMPO E DELLE INFORMAZIONI</a:t>
            </a:r>
            <a:endParaRPr lang="it-IT" altLang="it-IT" sz="2000">
              <a:solidFill>
                <a:srgbClr val="7030A0"/>
              </a:solidFill>
            </a:endParaRPr>
          </a:p>
        </p:txBody>
      </p:sp>
      <p:pic>
        <p:nvPicPr>
          <p:cNvPr id="14343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2211388"/>
            <a:ext cx="2417762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2246313"/>
            <a:ext cx="2816225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Immagin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4873625"/>
            <a:ext cx="247967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340" grpId="0"/>
      <p:bldP spid="14341" grpId="0"/>
      <p:bldP spid="1434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sse">
  <a:themeElements>
    <a:clrScheme name="Parallasse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ss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s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TM03457496[[fn=Parallasse]]</Template>
  <TotalTime>1030</TotalTime>
  <Words>1500</Words>
  <Application>Microsoft Office PowerPoint</Application>
  <PresentationFormat>Presentazione su schermo (4:3)</PresentationFormat>
  <Paragraphs>268</Paragraphs>
  <Slides>36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36</vt:i4>
      </vt:variant>
    </vt:vector>
  </HeadingPairs>
  <TitlesOfParts>
    <vt:vector size="49" baseType="lpstr">
      <vt:lpstr>Arial</vt:lpstr>
      <vt:lpstr>Arial Narrow</vt:lpstr>
      <vt:lpstr>Calibri</vt:lpstr>
      <vt:lpstr>Calibri Light</vt:lpstr>
      <vt:lpstr>Comic Sans MS</vt:lpstr>
      <vt:lpstr>Corbel</vt:lpstr>
      <vt:lpstr>Gill Sans MT</vt:lpstr>
      <vt:lpstr>MS Mincho</vt:lpstr>
      <vt:lpstr>Times New Roman</vt:lpstr>
      <vt:lpstr>Verdana</vt:lpstr>
      <vt:lpstr>Wingdings 3</vt:lpstr>
      <vt:lpstr>Parallasse</vt:lpstr>
      <vt:lpstr>Tema di Office</vt:lpstr>
      <vt:lpstr>Presentazione standard di PowerPoint</vt:lpstr>
      <vt:lpstr>COME ABBIAMO PROCEDUTO</vt:lpstr>
      <vt:lpstr>DALLA DEFINIZIONE EUROPEA</vt:lpstr>
      <vt:lpstr>  INGREDIENTI FONDAMENTALI  DELLA COMPETENZA IMPARARE AD IMPARARE   </vt:lpstr>
      <vt:lpstr> I TRAGUARDI LEGATI ALLA COMPETENZA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COMPITI UNITARI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Alessandra</cp:lastModifiedBy>
  <cp:revision>96</cp:revision>
  <dcterms:created xsi:type="dcterms:W3CDTF">2016-05-13T08:37:05Z</dcterms:created>
  <dcterms:modified xsi:type="dcterms:W3CDTF">2016-09-06T05:01:21Z</dcterms:modified>
</cp:coreProperties>
</file>