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74" r:id="rId2"/>
  </p:sldMasterIdLst>
  <p:sldIdLst>
    <p:sldId id="256" r:id="rId3"/>
    <p:sldId id="316" r:id="rId4"/>
    <p:sldId id="282" r:id="rId5"/>
    <p:sldId id="284" r:id="rId6"/>
    <p:sldId id="285" r:id="rId7"/>
    <p:sldId id="286" r:id="rId8"/>
    <p:sldId id="288" r:id="rId9"/>
    <p:sldId id="287" r:id="rId10"/>
    <p:sldId id="289" r:id="rId11"/>
    <p:sldId id="317" r:id="rId12"/>
    <p:sldId id="257" r:id="rId13"/>
    <p:sldId id="258" r:id="rId14"/>
    <p:sldId id="259" r:id="rId15"/>
    <p:sldId id="260" r:id="rId16"/>
    <p:sldId id="261" r:id="rId17"/>
    <p:sldId id="290" r:id="rId18"/>
    <p:sldId id="262" r:id="rId19"/>
    <p:sldId id="294" r:id="rId20"/>
    <p:sldId id="291" r:id="rId21"/>
    <p:sldId id="292" r:id="rId22"/>
    <p:sldId id="299" r:id="rId23"/>
    <p:sldId id="298" r:id="rId24"/>
    <p:sldId id="296" r:id="rId25"/>
    <p:sldId id="297" r:id="rId26"/>
    <p:sldId id="267" r:id="rId27"/>
    <p:sldId id="268" r:id="rId28"/>
    <p:sldId id="300" r:id="rId29"/>
    <p:sldId id="301" r:id="rId30"/>
    <p:sldId id="305" r:id="rId31"/>
    <p:sldId id="308" r:id="rId32"/>
    <p:sldId id="306" r:id="rId33"/>
    <p:sldId id="307" r:id="rId34"/>
    <p:sldId id="273" r:id="rId35"/>
    <p:sldId id="309" r:id="rId36"/>
    <p:sldId id="310" r:id="rId37"/>
    <p:sldId id="281" r:id="rId3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A1E8D"/>
    <a:srgbClr val="9933FF"/>
    <a:srgbClr val="146223"/>
    <a:srgbClr val="177329"/>
    <a:srgbClr val="EAEFF7"/>
    <a:srgbClr val="D2DEEF"/>
    <a:srgbClr val="F9FB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43" autoAdjust="0"/>
    <p:restoredTop sz="94660"/>
  </p:normalViewPr>
  <p:slideViewPr>
    <p:cSldViewPr>
      <p:cViewPr varScale="1">
        <p:scale>
          <a:sx n="122" d="100"/>
          <a:sy n="122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3881438 h 2502"/>
                <a:gd name="T2" fmla="*/ 361950 w 860"/>
                <a:gd name="T3" fmla="*/ 3971925 h 2502"/>
                <a:gd name="T4" fmla="*/ 1365250 w 860"/>
                <a:gd name="T5" fmla="*/ 0 h 2502"/>
                <a:gd name="T6" fmla="*/ 984250 w 860"/>
                <a:gd name="T7" fmla="*/ 0 h 2502"/>
                <a:gd name="T8" fmla="*/ 0 w 860"/>
                <a:gd name="T9" fmla="*/ 3881438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361950 w 228"/>
              <a:gd name="T1" fmla="*/ 90488 h 57"/>
              <a:gd name="T2" fmla="*/ 0 w 228"/>
              <a:gd name="T3" fmla="*/ 0 h 57"/>
              <a:gd name="T4" fmla="*/ 352425 w 228"/>
              <a:gd name="T5" fmla="*/ 85725 h 57"/>
              <a:gd name="T6" fmla="*/ 361950 w 228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61912 w 39"/>
              <a:gd name="T3" fmla="*/ 80963 h 51"/>
              <a:gd name="T4" fmla="*/ 4762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FFF7-B790-4699-AD1F-5BD9A62DDA7B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D658-689C-4154-81C6-5505D48C26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6606-AF39-47EC-A9E9-0036AD661000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C2E0-51BB-4673-972B-54DCB510E2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512B-B78D-4C7D-AFD3-934B0BE14AAD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9574-F0E3-414B-BC28-8CA6308D6A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hangingPunct="0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DDAC-6A35-4E72-927F-987FEE6C8B48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9B1B-9C99-42D8-AF1A-E229AECF76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993A-77A8-4882-B8CF-B4097BBC2790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3629-40CA-4DCE-95FD-ABD98B62B5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hangingPunct="0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2896-AFE4-4BCF-ABA5-CB81379CA4AB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75B-2858-4CDD-A1CD-DB735E92C5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4274-F658-4627-B7F8-D210037D44F4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DA88-CAE8-4F64-B726-A0356A1737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C9B3-5DE0-4A13-91B1-E79CE3EE669D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1E7E-FE9D-42E5-9D1B-CED5525252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FFA1-3176-4B73-B86F-3A0DCC2EE699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2052-3449-4CB0-B4CB-F9C4301241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2F96-453D-42E0-8E24-0750E258BFEB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DE53-A45C-4EA6-B2A5-E4BC8ACC18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8995-6634-447D-83BB-43A1013DBFB8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3F42-AEEB-45FD-B0CE-4B8F608533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D4E5-C7DC-48A3-9347-A1A27B9829B6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260F-58BB-47EE-BCE3-1314435B95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93B4-3A2B-4362-B3E1-9F21B297CEDF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80DC-58D4-4B03-B5DD-F06F895144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FABF-1B60-470E-BA30-5077366312CF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7FC0-0BBA-4662-A8EE-4C89F5C4F4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A771-64D7-4F8D-85B7-E9BD44843130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59D1-CC2C-4836-89A4-2EA56F09E7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CB00-9D36-40A9-BB9F-EF3B28B54DF8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3125-AAA4-457E-AD28-18AD948082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FA9B-2357-4CBE-B98A-34A3955CB054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9F8E-79FA-430F-8DAB-30274D7C11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8A9F-B071-4000-9880-C8BE6977BEBD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54FF-1D50-4693-9A11-94F0C99863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E95D-8DA1-4798-9B24-C1FC9CC06BF0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01F8-FFCD-4314-AC4D-0BA1179B6D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0590-808C-4302-89DA-A9861BC658FC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CECD-27A6-4CAC-95A6-ED1A575BE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F304-2F90-46B3-9F38-162C3CB36EF9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1132-C97B-405F-9D2B-B81410002F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675F-2A47-4734-B15A-7A4CA209A516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9738-8879-44BC-965B-AEF46104B9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419-F95D-4DB5-909B-DEE19E80EAB9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3ED6-CB27-4556-984E-2F4DCC0F3F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A410-A2A9-4DC2-8397-A1003B3EF425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2BC3-7FEA-4287-9D39-CA96A1AFF8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9123-AAB7-4952-9E25-5C98FE28CBA9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A7C6-3CA9-4DF2-8CEC-D2B5CD687D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B9F9-8EDF-4B4B-90A4-A04BFA4700EA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EE3A-50B3-41DF-9B52-2EBA298DBB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9D4E-6149-4126-8358-F6417E910F4A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4565-A6BF-410A-8C61-6C96ABED33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D596-15F1-45FF-A6F6-7EBB83675D05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540E-5539-4993-ACA5-A85AFCC0E4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4972050 h 3333"/>
                <a:gd name="T2" fmla="*/ 0 w 676"/>
                <a:gd name="T3" fmla="*/ 5257800 h 3333"/>
                <a:gd name="T4" fmla="*/ 200025 w 676"/>
                <a:gd name="T5" fmla="*/ 5291138 h 3333"/>
                <a:gd name="T6" fmla="*/ 1073150 w 676"/>
                <a:gd name="T7" fmla="*/ 0 h 3333"/>
                <a:gd name="T8" fmla="*/ 815975 w 676"/>
                <a:gd name="T9" fmla="*/ 0 h 3333"/>
                <a:gd name="T10" fmla="*/ 0 w 676"/>
                <a:gd name="T11" fmla="*/ 4972050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45635E1-B83C-44A7-9F63-AF35BE1B0119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2458775-7EED-434C-B6A5-8EF2974000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3991" r:id="rId3"/>
    <p:sldLayoutId id="2147483990" r:id="rId4"/>
    <p:sldLayoutId id="2147483989" r:id="rId5"/>
    <p:sldLayoutId id="2147483988" r:id="rId6"/>
    <p:sldLayoutId id="2147483987" r:id="rId7"/>
    <p:sldLayoutId id="2147483986" r:id="rId8"/>
    <p:sldLayoutId id="2147483985" r:id="rId9"/>
    <p:sldLayoutId id="2147483984" r:id="rId10"/>
    <p:sldLayoutId id="2147483983" r:id="rId11"/>
    <p:sldLayoutId id="2147484005" r:id="rId12"/>
    <p:sldLayoutId id="2147483982" r:id="rId13"/>
    <p:sldLayoutId id="2147484006" r:id="rId14"/>
    <p:sldLayoutId id="2147483981" r:id="rId15"/>
    <p:sldLayoutId id="2147483980" r:id="rId16"/>
    <p:sldLayoutId id="214748397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945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7A93B94-89FC-4B00-8E5C-F4C051DC9AC6}" type="datetimeFigureOut">
              <a:rPr lang="it-IT"/>
              <a:pPr>
                <a:defRPr/>
              </a:pPr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E7011D1-AEBD-4ADD-B8E3-1C953E8F69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1" r:id="rId2"/>
    <p:sldLayoutId id="2147484000" r:id="rId3"/>
    <p:sldLayoutId id="2147483999" r:id="rId4"/>
    <p:sldLayoutId id="2147483998" r:id="rId5"/>
    <p:sldLayoutId id="2147483997" r:id="rId6"/>
    <p:sldLayoutId id="2147483996" r:id="rId7"/>
    <p:sldLayoutId id="2147483995" r:id="rId8"/>
    <p:sldLayoutId id="2147483994" r:id="rId9"/>
    <p:sldLayoutId id="2147483993" r:id="rId10"/>
    <p:sldLayoutId id="214748399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1640" y="521626"/>
            <a:ext cx="6929454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200" b="1" cap="all" dirty="0" err="1">
                <a:ln>
                  <a:solidFill>
                    <a:srgbClr val="9933FF"/>
                  </a:solidFill>
                </a:ln>
                <a:solidFill>
                  <a:srgbClr val="CA1E8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GRuPPO</a:t>
            </a:r>
            <a:r>
              <a:rPr lang="it-IT" sz="7200" b="1" cap="all" dirty="0">
                <a:ln>
                  <a:solidFill>
                    <a:srgbClr val="9933FF"/>
                  </a:solidFill>
                </a:ln>
                <a:solidFill>
                  <a:srgbClr val="CA1E8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IMPARARE AD IMPARARE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95513" y="4538663"/>
            <a:ext cx="5849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400" dirty="0">
                <a:solidFill>
                  <a:srgbClr val="CA1E8D"/>
                </a:solidFill>
                <a:latin typeface="+mn-lt"/>
                <a:cs typeface="+mn-cs"/>
              </a:rPr>
              <a:t>COSTRUIRE IL DISPOSITIVO FATTORIALE</a:t>
            </a:r>
            <a:endParaRPr lang="it-IT" sz="2400" dirty="0">
              <a:solidFill>
                <a:srgbClr val="CA1E8D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1042988" y="0"/>
            <a:ext cx="7705725" cy="1268413"/>
          </a:xfrm>
        </p:spPr>
        <p:txBody>
          <a:bodyPr/>
          <a:lstStyle/>
          <a:p>
            <a:r>
              <a:rPr lang="it-IT" sz="3200" b="1" smtClean="0">
                <a:ln>
                  <a:noFill/>
                </a:ln>
                <a:solidFill>
                  <a:srgbClr val="FF0000"/>
                </a:solidFill>
              </a:rPr>
              <a:t>COMPITI UNITARI</a:t>
            </a:r>
          </a:p>
        </p:txBody>
      </p:sp>
      <p:pic>
        <p:nvPicPr>
          <p:cNvPr id="40962" name="Segnaposto contenuto 2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96975"/>
            <a:ext cx="7397750" cy="554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00188" y="620713"/>
            <a:ext cx="614362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CU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Esprime preferenze sulle diverse modalità di lavoro proposte. </a:t>
            </a:r>
          </a:p>
        </p:txBody>
      </p:sp>
      <p:pic>
        <p:nvPicPr>
          <p:cNvPr id="1536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463" y="3644900"/>
            <a:ext cx="42830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23850" y="188913"/>
          <a:ext cx="8424863" cy="2749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24863"/>
              </a:tblGrid>
              <a:tr h="607594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58329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le proprie ed altrui potenzialità.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975373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diversi tipi di vissuto legati alla scuola ed il lessico relativo.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8329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/>
                        <a:t>Conoscere diversi codici linguistici.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850" y="3068638"/>
          <a:ext cx="8412163" cy="3589337"/>
        </p:xfrm>
        <a:graphic>
          <a:graphicData uri="http://schemas.openxmlformats.org/drawingml/2006/table">
            <a:tbl>
              <a:tblPr/>
              <a:tblGrid>
                <a:gridCol w="8412163"/>
              </a:tblGrid>
              <a:tr h="662902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individuare, riconoscere e valorizzare le proprie ed altrui abilità. 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raccontare emozioni legati al proprio vissuto.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7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0" i="0" u="none" strike="noStrike" dirty="0" smtClean="0">
                          <a:latin typeface="Arial"/>
                        </a:rPr>
                        <a:t>Sa rielaborare e comunicare ciò che conosce utilizzando diversi codici espressivi.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844925"/>
          <a:ext cx="6911975" cy="282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7206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 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457287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9" marB="45729"/>
                </a:tc>
              </a:tr>
              <a:tr h="365830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830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6096000" cy="313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78462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endParaRPr lang="it-IT" sz="1300" dirty="0"/>
                    </a:p>
                  </a:txBody>
                  <a:tcPr marT="45706" marB="45706">
                    <a:solidFill>
                      <a:schemeClr val="accent1"/>
                    </a:solidFill>
                  </a:tcPr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Assunzione e svolgimento</a:t>
                      </a:r>
                      <a:endParaRPr kumimoji="0" lang="it-IT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it-IT" sz="1300" dirty="0"/>
                    </a:p>
                  </a:txBody>
                  <a:tcPr marT="45706" marB="45706"/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it-IT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endParaRPr lang="it-IT" sz="1300" dirty="0"/>
                    </a:p>
                  </a:txBody>
                  <a:tcPr marT="45706" marB="45706">
                    <a:solidFill>
                      <a:schemeClr val="accent1"/>
                    </a:solidFill>
                  </a:tcPr>
                </a:tc>
              </a:tr>
              <a:tr h="784622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Controllare i fattori di disturbo</a:t>
                      </a:r>
                      <a:endParaRPr kumimoji="0" lang="it-IT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it-IT" sz="13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847725" y="346075"/>
            <a:ext cx="769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600" b="1" i="1">
                <a:solidFill>
                  <a:srgbClr val="FF0000"/>
                </a:solidFill>
                <a:latin typeface="Verdana" pitchFamily="34" charset="0"/>
              </a:rPr>
              <a:t>Mi sento più mio agio quando…</a:t>
            </a:r>
            <a:endParaRPr lang="it-IT" altLang="it-IT" sz="3600">
              <a:latin typeface="Verdan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847725" y="1985963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latin typeface="Verdana" pitchFamily="34" charset="0"/>
              </a:rPr>
              <a:t>Sperimentare durante la vita scolastica diverse modalità di lavoro.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50825" y="4076700"/>
            <a:ext cx="5572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latin typeface="Verdana" pitchFamily="34" charset="0"/>
              </a:rPr>
              <a:t>Partecipare a lavori di gruppo per realizzare compiti di realtà, che mettano alla prova il proprio modo di lavorare.</a:t>
            </a:r>
          </a:p>
        </p:txBody>
      </p:sp>
      <p:pic>
        <p:nvPicPr>
          <p:cNvPr id="1946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76700"/>
            <a:ext cx="2470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51063"/>
            <a:ext cx="24526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mmagin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217613"/>
            <a:ext cx="2257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971550" y="404813"/>
            <a:ext cx="35131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latin typeface="Verdana" pitchFamily="34" charset="0"/>
              </a:rPr>
              <a:t>Rielaborare le esperienze effettuate attraverso un colloquio con l’insegnante o conversazioni in classe.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355600" y="3892550"/>
            <a:ext cx="557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latin typeface="Verdana" pitchFamily="34" charset="0"/>
              </a:rPr>
              <a:t>Compilare singolarmente un questionario sulle attività effettuate.</a:t>
            </a:r>
          </a:p>
        </p:txBody>
      </p:sp>
      <p:pic>
        <p:nvPicPr>
          <p:cNvPr id="20484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27075"/>
            <a:ext cx="33115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892550"/>
            <a:ext cx="34067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22336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4241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068638"/>
            <a:ext cx="230505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508375" y="657225"/>
            <a:ext cx="2935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sz="2800" b="1">
                <a:solidFill>
                  <a:srgbClr val="0070C0"/>
                </a:solidFill>
              </a:rPr>
              <a:t>QUESTIONARIO</a:t>
            </a:r>
          </a:p>
          <a:p>
            <a:pPr algn="ctr" eaLnBrk="0" hangingPunct="0"/>
            <a:r>
              <a:rPr lang="it-IT" altLang="it-IT" sz="2800" b="1">
                <a:solidFill>
                  <a:srgbClr val="0070C0"/>
                </a:solidFill>
              </a:rPr>
              <a:t>SCUOLA </a:t>
            </a:r>
          </a:p>
          <a:p>
            <a:pPr algn="ctr" eaLnBrk="0" hangingPunct="0"/>
            <a:r>
              <a:rPr lang="it-IT" altLang="it-IT" sz="2800" b="1">
                <a:solidFill>
                  <a:srgbClr val="0070C0"/>
                </a:solidFill>
              </a:rPr>
              <a:t>DELL’INFANZIA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1"/>
          <p:cNvSpPr txBox="1"/>
          <p:nvPr/>
        </p:nvSpPr>
        <p:spPr>
          <a:xfrm>
            <a:off x="2051050" y="115888"/>
            <a:ext cx="6962775" cy="6599237"/>
          </a:xfrm>
          <a:prstGeom prst="rect">
            <a:avLst/>
          </a:prstGeom>
          <a:solidFill>
            <a:schemeClr val="lt1"/>
          </a:solidFill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Questionario sulle attività svolte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 l’affermazione che maggiormente ti rispecchia, calcola il punteggio e scopri il tuo profilo.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è piaciuto di più..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ricercare i dati e informazioni, organizzarli e rappresentarli.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rielaborare le informazioni.</a:t>
            </a:r>
          </a:p>
          <a:p>
            <a:pPr marL="9144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Sono riuscito meglio a..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ricerca di notizie e informazioni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nello scrivere i testi.</a:t>
            </a:r>
          </a:p>
          <a:p>
            <a:pPr marL="9144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Mi sono sentito più a mio agio..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lavoro di progettazione.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lavoro di produzione</a:t>
            </a:r>
          </a:p>
          <a:p>
            <a:pPr marL="6858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Quando devo fare una ricerca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leggo ogni cosa che riesco a trovare.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guardo le immagini e leggo solo le didascalie.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 quante risposte A e B hai segnato e scrivi il punteggio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Risposte A = ………….              Risposte B = ………….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Leggi il tuo profilo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Maggioranza di risposte A: </a:t>
            </a: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STILE È ANALITICO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Preferisci: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procedere nel lavoro in modo lineare, passo dopo passo.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svolgere i compiti in modo sistematico.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programmare le tue attività.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non avere distrazioni mentre studi.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Maggioranza di risposte B: </a:t>
            </a:r>
            <a:r>
              <a:rPr lang="it-IT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STILE È GLOBALE</a:t>
            </a:r>
            <a:endParaRPr lang="it-IT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Preferisci: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riassumere quello che hai studiato.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svolgere più compiti nello stesso tempo, non programmare in anticipo le attività.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79388" y="4437063"/>
            <a:ext cx="2046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2800" b="1">
                <a:solidFill>
                  <a:srgbClr val="0070C0"/>
                </a:solidFill>
              </a:rPr>
              <a:t>SCUOLA</a:t>
            </a:r>
          </a:p>
          <a:p>
            <a:pPr eaLnBrk="0" hangingPunct="0"/>
            <a:r>
              <a:rPr lang="it-IT" altLang="it-IT" sz="2800" b="1">
                <a:solidFill>
                  <a:srgbClr val="0070C0"/>
                </a:solidFill>
              </a:rPr>
              <a:t>PRIMARIA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 di testo 1"/>
          <p:cNvSpPr txBox="1"/>
          <p:nvPr/>
        </p:nvSpPr>
        <p:spPr>
          <a:xfrm>
            <a:off x="2916238" y="404813"/>
            <a:ext cx="6097587" cy="6265862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Questionario sulle attività svolte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Segna l’affermazione che maggiormente ti rispecchia, calcola il punteggio e scopri il tuo profilo.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è piaciuto di più..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lavorare in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lavorare da solo.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sono sentito più a mio agio..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di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individuale.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Svolgo meglio le mie attività..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di gruppo.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lavoro individuale.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Ritengo che si perde meno tempo se si…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 in gruppo</a:t>
            </a:r>
          </a:p>
          <a:p>
            <a:pPr marL="342900" indent="-342900" eaLnBrk="0" hangingPunct="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 da soli.</a:t>
            </a: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 quante risposte A e B hai segnato e scrivi il punteggio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A = ………….              Risposte B = ………….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Leggi il tuo profilo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Maggioranza di risposte A: </a:t>
            </a: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LAVORO DI GRUPPO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Preferisci: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in classe piuttosto che a casa.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in coppie o in gruppo piuttosto che da solo.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Maggioranza di risposte B: </a:t>
            </a: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LAVORO DI GRUPPO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Preferisci: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lavorare da solo, sia a casa che a scuola.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organizzare da solo il lavoro.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0"/>
              </a:spcAft>
              <a:defRPr/>
            </a:pPr>
            <a:r>
              <a:rPr lang="it-IT" sz="11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17500" y="4149725"/>
            <a:ext cx="25987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2800" b="1">
                <a:solidFill>
                  <a:srgbClr val="0070C0"/>
                </a:solidFill>
              </a:rPr>
              <a:t>SCUOLA</a:t>
            </a:r>
          </a:p>
          <a:p>
            <a:pPr eaLnBrk="0" hangingPunct="0"/>
            <a:r>
              <a:rPr lang="it-IT" altLang="it-IT" sz="2800" b="1">
                <a:solidFill>
                  <a:srgbClr val="0070C0"/>
                </a:solidFill>
              </a:rPr>
              <a:t>SECONDARIA</a:t>
            </a:r>
          </a:p>
          <a:p>
            <a:pPr eaLnBrk="0" hangingPunct="0"/>
            <a:r>
              <a:rPr lang="it-IT" altLang="it-IT" sz="2800" b="1">
                <a:solidFill>
                  <a:srgbClr val="0070C0"/>
                </a:solidFill>
              </a:rPr>
              <a:t>DI 1^GRADO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458913"/>
          </a:xfrm>
        </p:spPr>
        <p:txBody>
          <a:bodyPr/>
          <a:lstStyle/>
          <a:p>
            <a:r>
              <a:rPr lang="it-IT" b="1" smtClean="0">
                <a:ln>
                  <a:noFill/>
                </a:ln>
                <a:solidFill>
                  <a:srgbClr val="FF0000"/>
                </a:solidFill>
              </a:rPr>
              <a:t>COME ABBIAMO PROCEDUTO</a:t>
            </a:r>
          </a:p>
        </p:txBody>
      </p:sp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982663" y="2492375"/>
            <a:ext cx="7704137" cy="3506788"/>
          </a:xfrm>
        </p:spPr>
        <p:txBody>
          <a:bodyPr/>
          <a:lstStyle/>
          <a:p>
            <a:endParaRPr lang="it-IT" sz="2800" smtClean="0">
              <a:solidFill>
                <a:srgbClr val="0070C0"/>
              </a:solidFill>
            </a:endParaRPr>
          </a:p>
          <a:p>
            <a:r>
              <a:rPr lang="it-IT" sz="2800" smtClean="0">
                <a:solidFill>
                  <a:srgbClr val="0070C0"/>
                </a:solidFill>
              </a:rPr>
              <a:t>DEFINIZIONE EUROPEA DELLA COMPETENZA;</a:t>
            </a:r>
          </a:p>
          <a:p>
            <a:r>
              <a:rPr lang="it-IT" sz="2800" smtClean="0">
                <a:solidFill>
                  <a:srgbClr val="0070C0"/>
                </a:solidFill>
              </a:rPr>
              <a:t>SELEZIONARE I TRAGUARDI LEGATI ALLA COMPETENZA;</a:t>
            </a:r>
          </a:p>
          <a:p>
            <a:r>
              <a:rPr lang="it-IT" sz="2800" smtClean="0">
                <a:solidFill>
                  <a:srgbClr val="0070C0"/>
                </a:solidFill>
              </a:rPr>
              <a:t>A PARTIRE DAI TRAGUARDI SPECIFICARE UNA SERIE DI COMPITI IN SITUAZIONE O DI SET OSSERVATIVI APPROPRIATI A QUEI TRAGUARDI.</a:t>
            </a:r>
          </a:p>
          <a:p>
            <a:r>
              <a:rPr lang="it-IT" sz="2800" smtClean="0">
                <a:solidFill>
                  <a:srgbClr val="0070C0"/>
                </a:solidFill>
              </a:rPr>
              <a:t>COSTRUIRE LA MAPPA FATTORIALE COME STRUMENTO PER LA VALUTAZIONE.</a:t>
            </a:r>
          </a:p>
          <a:p>
            <a:endParaRPr lang="it-IT" smtClean="0"/>
          </a:p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550" y="30163"/>
            <a:ext cx="753586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CU 2/3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Progettare, organizzare e gestire divisi a piccolo gruppo una gita scolastica, valutare il proprio modo di lavorare e l'esperienza vissuta. </a:t>
            </a:r>
          </a:p>
        </p:txBody>
      </p:sp>
      <p:pic>
        <p:nvPicPr>
          <p:cNvPr id="24579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16338"/>
            <a:ext cx="29876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3313112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27100" y="1125538"/>
          <a:ext cx="7848600" cy="2505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48600"/>
              </a:tblGrid>
              <a:tr h="607398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583104">
                <a:tc>
                  <a:txBody>
                    <a:bodyPr/>
                    <a:lstStyle/>
                    <a:p>
                      <a:pPr algn="r" fontAlgn="t"/>
                      <a:r>
                        <a:rPr lang="it-IT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un progetto nelle diverse fasi di lavoro</a:t>
                      </a:r>
                    </a:p>
                  </a:txBody>
                  <a:tcPr marL="0" marR="0" marT="0" marB="0"/>
                </a:tc>
              </a:tr>
              <a:tr h="731469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diversi tipi di vissuto legati alla scuola ed il lessico relativo.</a:t>
                      </a:r>
                      <a:endParaRPr lang="it-IT" sz="2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583104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diversi codici linguistici.</a:t>
                      </a:r>
                      <a:endParaRPr lang="it-IT" sz="2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927100" y="3630613"/>
          <a:ext cx="7848600" cy="20843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48600"/>
              </a:tblGrid>
              <a:tr h="620708">
                <a:tc>
                  <a:txBody>
                    <a:bodyPr/>
                    <a:lstStyle/>
                    <a:p>
                      <a:pPr algn="r" fontAlgn="t"/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</a:t>
                      </a:r>
                      <a:r>
                        <a:rPr lang="it-IT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proprie ed altrui potenzialità.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731840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strumenti e fonti di ricerca</a:t>
                      </a:r>
                      <a:endParaRPr lang="it-IT" sz="2400" b="1" i="0" u="none" strike="noStrike" dirty="0" smtClean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31840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le tempistiche legate alle fasi dell'attività.</a:t>
                      </a:r>
                      <a:endParaRPr lang="it-IT" sz="2400" b="1" i="0" u="none" strike="noStrike" dirty="0" smtClean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42988" y="620713"/>
          <a:ext cx="7910512" cy="663575"/>
        </p:xfrm>
        <a:graphic>
          <a:graphicData uri="http://schemas.openxmlformats.org/drawingml/2006/table">
            <a:tbl>
              <a:tblPr/>
              <a:tblGrid>
                <a:gridCol w="7910512"/>
              </a:tblGrid>
              <a:tr h="66357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42988" y="1341438"/>
          <a:ext cx="7891462" cy="5437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91462"/>
              </a:tblGrid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strutturare un progetto rispettando le diverse fasi di un lavoro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individuare, riconoscere e valorizzare le proprie ed altrui abilità 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13156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 Sa raccontare emozioni legati al proprio vissuto.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t"/>
                      <a:r>
                        <a:rPr lang="it-IT" sz="2800" u="none" strike="noStrike" dirty="0">
                          <a:effectLst/>
                        </a:rPr>
                        <a:t>Sa rielaborare e comunicare ciò che conosce utilizzando diversi codici espressivi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ricavare informazioni usando diversi campi di ricerca.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53522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Utilizza diversi strumenti di ricerca e sceglie le informazioni rilevanti.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56420"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u="none" strike="noStrike" dirty="0">
                          <a:effectLst/>
                        </a:rPr>
                        <a:t>Sa gestire ed organizzare i tempi a disposizione</a:t>
                      </a:r>
                      <a:endParaRPr lang="it-IT" sz="28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Interesse/</a:t>
                      </a:r>
                      <a:r>
                        <a:rPr lang="it-IT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Partecipazione/Motivazione 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Curiosità/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  <a:r>
                        <a:rPr lang="it-IT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</a:t>
                      </a: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933825"/>
          <a:ext cx="6911975" cy="256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Empatia/ Collaborazione/Inclusione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45724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/>
                </a:tc>
              </a:tr>
              <a:tr h="365832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5832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7056437" cy="3902075"/>
        </p:xfrm>
        <a:graphic>
          <a:graphicData uri="http://schemas.openxmlformats.org/drawingml/2006/table">
            <a:tbl>
              <a:tblPr/>
              <a:tblGrid>
                <a:gridCol w="7056437"/>
              </a:tblGrid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Assunzione/ svolgimento/ condivisione</a:t>
                      </a:r>
                      <a:endParaRPr kumimoji="0" lang="it-IT" altLang="it-IT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7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r>
                        <a:rPr kumimoji="0" lang="it-IT" altLang="it-IT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133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Controllare i fattori di disturbo/</a:t>
                      </a:r>
                    </a:p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Adattarsi alla situazione</a:t>
                      </a:r>
                      <a:endParaRPr kumimoji="0" lang="it-IT" altLang="it-IT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>
            <a:spLocks noChangeArrowheads="1"/>
          </p:cNvSpPr>
          <p:nvPr/>
        </p:nvSpPr>
        <p:spPr bwMode="auto">
          <a:xfrm>
            <a:off x="1116013" y="188913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4000">
                <a:solidFill>
                  <a:srgbClr val="00B050"/>
                </a:solidFill>
                <a:latin typeface="Gill Sans MT" pitchFamily="34" charset="0"/>
              </a:rPr>
              <a:t>“</a:t>
            </a:r>
            <a:r>
              <a:rPr lang="it-IT" altLang="it-IT" sz="4000" b="1" i="1">
                <a:solidFill>
                  <a:srgbClr val="00B050"/>
                </a:solidFill>
                <a:latin typeface="Gill Sans MT" pitchFamily="34" charset="0"/>
              </a:rPr>
              <a:t>Guida per un giorno…a Firenze”</a:t>
            </a:r>
            <a:endParaRPr lang="it-IT" altLang="it-IT" sz="40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9699" name="CasellaDiTesto 3"/>
          <p:cNvSpPr txBox="1">
            <a:spLocks noChangeArrowheads="1"/>
          </p:cNvSpPr>
          <p:nvPr/>
        </p:nvSpPr>
        <p:spPr bwMode="auto">
          <a:xfrm>
            <a:off x="755650" y="1698625"/>
            <a:ext cx="4032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2000"/>
              <a:t>Ricercare informazioni e immagini, sintetizzarle in un “giornalino-guida”.</a:t>
            </a:r>
          </a:p>
          <a:p>
            <a:pPr eaLnBrk="0" hangingPunct="0"/>
            <a:r>
              <a:rPr lang="it-IT" altLang="it-IT" sz="2000"/>
              <a:t>Orientarsi seguendo la pianta della città.</a:t>
            </a:r>
          </a:p>
          <a:p>
            <a:pPr eaLnBrk="0" hangingPunct="0"/>
            <a:r>
              <a:rPr lang="it-IT" altLang="it-IT" sz="2000"/>
              <a:t>Riconoscere gli edifici storici della città, riconoscere alcuni stili architettonici, saperli “raccontare”.</a:t>
            </a:r>
          </a:p>
          <a:p>
            <a:pPr eaLnBrk="0" hangingPunct="0"/>
            <a:r>
              <a:rPr lang="it-IT" altLang="it-IT" sz="2000"/>
              <a:t>Individuare opere d’arte di Giotto, Michelangelo e Brunelleschi.</a:t>
            </a:r>
          </a:p>
        </p:txBody>
      </p:sp>
      <p:sp>
        <p:nvSpPr>
          <p:cNvPr id="29700" name="CasellaDiTesto 9"/>
          <p:cNvSpPr txBox="1">
            <a:spLocks noChangeArrowheads="1"/>
          </p:cNvSpPr>
          <p:nvPr/>
        </p:nvSpPr>
        <p:spPr bwMode="auto">
          <a:xfrm>
            <a:off x="1403350" y="879475"/>
            <a:ext cx="21605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solidFill>
                  <a:srgbClr val="146223"/>
                </a:solidFill>
              </a:rPr>
              <a:t>CONOSCENZE E ABILITÀ DISCIPLINARI</a:t>
            </a:r>
          </a:p>
        </p:txBody>
      </p:sp>
      <p:sp>
        <p:nvSpPr>
          <p:cNvPr id="29701" name="CasellaDiTesto 10"/>
          <p:cNvSpPr txBox="1">
            <a:spLocks noChangeArrowheads="1"/>
          </p:cNvSpPr>
          <p:nvPr/>
        </p:nvSpPr>
        <p:spPr bwMode="auto">
          <a:xfrm>
            <a:off x="4859338" y="3860800"/>
            <a:ext cx="40338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2000"/>
              <a:t>Accedere ad Internet e ad altre fonti per ricavare informazioni.</a:t>
            </a:r>
          </a:p>
          <a:p>
            <a:pPr eaLnBrk="0" hangingPunct="0"/>
            <a:r>
              <a:rPr lang="it-IT" altLang="it-IT" sz="2000"/>
              <a:t>Sintesi e assemblaggio delle notizie trovate.</a:t>
            </a:r>
          </a:p>
          <a:p>
            <a:pPr eaLnBrk="0" hangingPunct="0"/>
            <a:r>
              <a:rPr lang="it-IT" altLang="it-IT" sz="2000"/>
              <a:t>Organizzare il lavoro.</a:t>
            </a:r>
          </a:p>
          <a:p>
            <a:pPr eaLnBrk="0" hangingPunct="0"/>
            <a:r>
              <a:rPr lang="it-IT" altLang="it-IT" sz="2000"/>
              <a:t>Redarre un giornalino intercalando immagini e testi.</a:t>
            </a:r>
          </a:p>
          <a:p>
            <a:pPr eaLnBrk="0" hangingPunct="0"/>
            <a:r>
              <a:rPr lang="it-IT" altLang="it-IT" sz="2000"/>
              <a:t>Fare collegamenti.</a:t>
            </a:r>
          </a:p>
        </p:txBody>
      </p:sp>
      <p:sp>
        <p:nvSpPr>
          <p:cNvPr id="29702" name="CasellaDiTesto 11"/>
          <p:cNvSpPr txBox="1">
            <a:spLocks noChangeArrowheads="1"/>
          </p:cNvSpPr>
          <p:nvPr/>
        </p:nvSpPr>
        <p:spPr bwMode="auto">
          <a:xfrm>
            <a:off x="5727700" y="3492500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solidFill>
                  <a:srgbClr val="146223"/>
                </a:solidFill>
              </a:rPr>
              <a:t>AZIONI</a:t>
            </a:r>
          </a:p>
        </p:txBody>
      </p:sp>
      <p:pic>
        <p:nvPicPr>
          <p:cNvPr id="29703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313" y="1341438"/>
            <a:ext cx="26590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/>
      <p:bldP spid="29700" grpId="0"/>
      <p:bldP spid="29701" grpId="0"/>
      <p:bldP spid="297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77888" y="788988"/>
            <a:ext cx="7993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it-IT" altLang="it-IT" sz="2800"/>
              <a:t>Divisione del lavoro nei diversi gruppi a seconda delle abilità di ognuno (brainstorming: sono bravo/a a..).</a:t>
            </a:r>
          </a:p>
        </p:txBody>
      </p:sp>
      <p:pic>
        <p:nvPicPr>
          <p:cNvPr id="5734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113" y="4429125"/>
            <a:ext cx="30257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7888" y="2225675"/>
            <a:ext cx="7993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it-IT" altLang="it-IT" sz="2800"/>
              <a:t>Assegnazione ed esecuzione dei compiti nel gruppo.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550" y="1778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it-IT" sz="3200" b="1">
                <a:solidFill>
                  <a:srgbClr val="00B050"/>
                </a:solidFill>
              </a:rPr>
              <a:t>Progettazione del lavoro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7888" y="3179763"/>
            <a:ext cx="799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it-IT" altLang="it-IT" sz="2800"/>
              <a:t>Stesura di un diario di bordo gestito dagli alunni e dai docenti;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113" y="4395788"/>
            <a:ext cx="41767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it-IT" altLang="it-IT" sz="2800"/>
              <a:t>Condivisione del lavoro nei gruppi e compilazione di un questionario di gruppo.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71550" y="333375"/>
            <a:ext cx="753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it-IT" sz="3200" b="1">
                <a:solidFill>
                  <a:srgbClr val="00B050"/>
                </a:solidFill>
              </a:rPr>
              <a:t>Valutazione del lavoro svolto:</a:t>
            </a:r>
          </a:p>
        </p:txBody>
      </p:sp>
      <p:pic>
        <p:nvPicPr>
          <p:cNvPr id="3174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211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343400"/>
            <a:ext cx="35702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088" y="1062038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it-IT" altLang="it-IT" sz="2800"/>
              <a:t>Conversazioni sulle modalità di lavoro più efficaci e sui momenti critici.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088" y="2220913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it-IT" altLang="it-IT" sz="2800"/>
              <a:t>Compilazione di un questionario individuale sulle abilità messe in campo.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550" y="3378200"/>
            <a:ext cx="7531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it-IT" altLang="it-IT" sz="2800"/>
              <a:t>Compilazione di una tabella di classe delle abilità.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3275" y="260350"/>
            <a:ext cx="75374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CU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Gestire in modo efficace il tempo a disposizione per svolgere i compiti richiesti</a:t>
            </a:r>
          </a:p>
        </p:txBody>
      </p:sp>
      <p:pic>
        <p:nvPicPr>
          <p:cNvPr id="3277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675" y="3357563"/>
            <a:ext cx="36766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71550" y="1557338"/>
          <a:ext cx="7980363" cy="3063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80363"/>
              </a:tblGrid>
              <a:tr h="62031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conoscenza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97494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un progetto nelle diverse fasi di lavoro.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9208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/>
                        <a:t>Conoscere le proprie ed altrui potenzialità.</a:t>
                      </a:r>
                    </a:p>
                  </a:txBody>
                  <a:tcPr marL="0" marR="0" marT="0" marB="0" anchor="b"/>
                </a:tc>
              </a:tr>
              <a:tr h="97494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Conoscere le tempistiche legate alle fasi dell'attività</a:t>
                      </a:r>
                      <a:endParaRPr lang="it-IT" sz="3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971550" y="4619625"/>
            <a:ext cx="79724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3200"/>
              <a:t>Conoscere strumenti e fonti di ricerca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643813" cy="1243013"/>
          </a:xfrm>
        </p:spPr>
        <p:txBody>
          <a:bodyPr/>
          <a:lstStyle/>
          <a:p>
            <a:pPr eaLnBrk="1" hangingPunct="1"/>
            <a:r>
              <a:rPr lang="it-IT" altLang="it-IT" b="1" smtClean="0">
                <a:ln>
                  <a:noFill/>
                </a:ln>
                <a:solidFill>
                  <a:srgbClr val="FF0000"/>
                </a:solidFill>
              </a:rPr>
              <a:t>DALLA DEFINIZIONE EUROPEA</a:t>
            </a:r>
            <a:endParaRPr lang="it-IT" altLang="it-IT" smtClean="0">
              <a:ln>
                <a:noFill/>
              </a:ln>
            </a:endParaRPr>
          </a:p>
        </p:txBody>
      </p:sp>
      <p:sp>
        <p:nvSpPr>
          <p:cNvPr id="8195" name="Titolo 1"/>
          <p:cNvSpPr txBox="1">
            <a:spLocks/>
          </p:cNvSpPr>
          <p:nvPr/>
        </p:nvSpPr>
        <p:spPr bwMode="auto">
          <a:xfrm>
            <a:off x="971550" y="1503363"/>
            <a:ext cx="7643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it-IT" altLang="it-IT" sz="4000">
                <a:solidFill>
                  <a:srgbClr val="0070C0"/>
                </a:solidFill>
                <a:latin typeface="Corbel" pitchFamily="34" charset="0"/>
              </a:rPr>
              <a:t>«</a:t>
            </a:r>
            <a:r>
              <a:rPr lang="it-IT" altLang="it-IT" sz="3600" b="1" i="1">
                <a:solidFill>
                  <a:srgbClr val="0070C0"/>
                </a:solidFill>
                <a:latin typeface="Corbel" pitchFamily="34" charset="0"/>
              </a:rPr>
              <a:t>Imparare a imparare</a:t>
            </a:r>
            <a:r>
              <a:rPr lang="it-IT" altLang="it-IT" sz="3600" i="1">
                <a:solidFill>
                  <a:srgbClr val="0070C0"/>
                </a:solidFill>
                <a:latin typeface="Corbel" pitchFamily="34" charset="0"/>
              </a:rPr>
              <a:t> è </a:t>
            </a:r>
            <a:r>
              <a:rPr lang="it-IT" altLang="it-IT" sz="3600" b="1" i="1">
                <a:solidFill>
                  <a:srgbClr val="0070C0"/>
                </a:solidFill>
                <a:latin typeface="Corbel" pitchFamily="34" charset="0"/>
              </a:rPr>
              <a:t>l’abilità di perseverare nell’apprendimento, di organizzare il proprio apprendimento anche mediante una gestione efficace del tempo e delle informazioni</a:t>
            </a:r>
            <a:r>
              <a:rPr lang="it-IT" altLang="it-IT" sz="3600" i="1">
                <a:solidFill>
                  <a:srgbClr val="0070C0"/>
                </a:solidFill>
                <a:latin typeface="Corbel" pitchFamily="34" charset="0"/>
              </a:rPr>
              <a:t>, sia a livello individuale che in gruppo…</a:t>
            </a:r>
            <a:r>
              <a:rPr lang="it-IT" altLang="it-IT" sz="3600">
                <a:solidFill>
                  <a:srgbClr val="0070C0"/>
                </a:solidFill>
                <a:latin typeface="Corbel" pitchFamily="34" charset="0"/>
              </a:rPr>
              <a:t> »</a:t>
            </a:r>
            <a:r>
              <a:rPr lang="it-IT" altLang="it-IT" sz="2000">
                <a:solidFill>
                  <a:srgbClr val="0070C0"/>
                </a:solidFill>
                <a:latin typeface="Corbel" pitchFamily="34" charset="0"/>
              </a:rPr>
              <a:t/>
            </a:r>
            <a:br>
              <a:rPr lang="it-IT" altLang="it-IT" sz="2000">
                <a:solidFill>
                  <a:srgbClr val="0070C0"/>
                </a:solidFill>
                <a:latin typeface="Corbel" pitchFamily="34" charset="0"/>
              </a:rPr>
            </a:br>
            <a:endParaRPr lang="it-IT" altLang="it-IT" sz="200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949325" y="1503363"/>
            <a:ext cx="7643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it-IT" altLang="it-IT" sz="2000">
              <a:solidFill>
                <a:srgbClr val="0070C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71550" y="692150"/>
          <a:ext cx="7891463" cy="663575"/>
        </p:xfrm>
        <a:graphic>
          <a:graphicData uri="http://schemas.openxmlformats.org/drawingml/2006/table">
            <a:tbl>
              <a:tblPr/>
              <a:tblGrid>
                <a:gridCol w="7891463"/>
              </a:tblGrid>
              <a:tr h="663575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Fattore abilità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71550" y="1355725"/>
          <a:ext cx="7891463" cy="45100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91463"/>
              </a:tblGrid>
              <a:tr h="975615"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strutturare un progetto rispettando le diverse fasi di un </a:t>
                      </a: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lavoro.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975615">
                <a:tc>
                  <a:txBody>
                    <a:bodyPr/>
                    <a:lstStyle/>
                    <a:p>
                      <a:pPr algn="r" fontAlgn="b"/>
                      <a:r>
                        <a:rPr lang="it-IT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individuare, riconoscere e valorizzare le proprie ed altrui </a:t>
                      </a: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abilità. 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79429"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Utilizza diversi strumenti di ricerca e sceglie le informazioni rilevanti 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79429">
                <a:tc>
                  <a:txBody>
                    <a:bodyPr/>
                    <a:lstStyle/>
                    <a:p>
                      <a:pPr marL="0" marR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gestire ed organizzare i tempi a disposizione</a:t>
                      </a:r>
                      <a:endParaRPr lang="it-IT" sz="32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16013" y="44450"/>
          <a:ext cx="6911975" cy="3779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11975"/>
              </a:tblGrid>
              <a:tr h="57916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persona</a:t>
                      </a:r>
                      <a:endParaRPr lang="it-IT" sz="3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conativa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Impegno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 a termine la consegna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emotivo-affettiva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Interesse</a:t>
                      </a: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socio-relazionale </a:t>
                      </a:r>
                      <a:endParaRPr lang="it-IT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16013" y="3840163"/>
          <a:ext cx="6911975" cy="2709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1975"/>
              </a:tblGrid>
              <a:tr h="457204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Empatia/ Collaborazione/Inclusione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2" marB="45702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Riconoscere le proprie ed altrui abilità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02" marB="45702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cognitiva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4" marB="45734"/>
                </a:tc>
              </a:tr>
              <a:tr h="489708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Comprensione/Analisi/sintesi/Attuazione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34" marB="45734"/>
                </a:tc>
              </a:tr>
              <a:tr h="391767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personalità - carattere</a:t>
                      </a:r>
                      <a:endParaRPr lang="it-IT" sz="2400" b="1" i="0" u="none" strike="noStrike" dirty="0">
                        <a:solidFill>
                          <a:srgbClr val="1F08C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91767"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Temperamento (introversione…)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47813" y="1196975"/>
          <a:ext cx="6096000" cy="31369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compito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Assunzione e svolgimento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it-IT" altLang="it-IT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Fattore situazione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Controllare i fattori di disturbo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547813" y="4321175"/>
            <a:ext cx="6096000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it-IT" sz="3200"/>
              <a:t>Adattarsi alla situazione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28713" y="236538"/>
            <a:ext cx="698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Come gestire il proprio tempo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71500" y="3652838"/>
            <a:ext cx="456723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r>
              <a:rPr lang="it-IT" altLang="it-IT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Setting osservativo </a:t>
            </a:r>
          </a:p>
          <a:p>
            <a:pPr algn="ctr" eaLnBrk="0" hangingPunct="0">
              <a:lnSpc>
                <a:spcPct val="107000"/>
              </a:lnSpc>
            </a:pPr>
            <a:r>
              <a:rPr lang="it-IT" altLang="it-IT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durante il lavoro nei gruppi con griglia.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925" y="865188"/>
            <a:ext cx="3900488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4284663" y="4652963"/>
            <a:ext cx="45656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r>
              <a:rPr lang="it-IT" altLang="it-IT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Compilazione di un questionario individuale sulla gestione del proprio tempo durante i compiti.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71500" y="1533525"/>
            <a:ext cx="45672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r>
              <a:rPr lang="it-IT" altLang="it-IT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Nei compiti unitari che si propongono inserire la variabile del tempo.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2838" y="34925"/>
            <a:ext cx="698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Il lavoro del gruppo</a:t>
            </a:r>
          </a:p>
        </p:txBody>
      </p:sp>
      <p:sp>
        <p:nvSpPr>
          <p:cNvPr id="65538" name="Rettangolo 7"/>
          <p:cNvSpPr>
            <a:spLocks noChangeArrowheads="1"/>
          </p:cNvSpPr>
          <p:nvPr/>
        </p:nvSpPr>
        <p:spPr bwMode="auto">
          <a:xfrm>
            <a:off x="1128713" y="1503363"/>
            <a:ext cx="64500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endParaRPr lang="it-IT" altLang="it-IT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58888" y="681038"/>
            <a:ext cx="72739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Aspetti positivi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it-IT" sz="3200" dirty="0">
                <a:latin typeface="Arial" panose="020B0604020202020204" pitchFamily="34" charset="0"/>
                <a:cs typeface="+mn-cs"/>
              </a:rPr>
              <a:t>Occasione di uno scambio vero tra insegnanti di diversi ordini di scuola soprattutto sugli aspetti educativi;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258888" y="2841625"/>
            <a:ext cx="727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it-IT" altLang="it-IT" sz="3200"/>
              <a:t>Tentativo di condividere il significato di parole che normalmente usiamo nel nostro lavoro.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258888" y="4508500"/>
            <a:ext cx="727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it-IT" altLang="it-IT" sz="3200"/>
              <a:t>Possibilità di ragionare insieme sui compiti unitari che abbiamo già proposto in classe.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ttangolo 7"/>
          <p:cNvSpPr>
            <a:spLocks noChangeArrowheads="1"/>
          </p:cNvSpPr>
          <p:nvPr/>
        </p:nvSpPr>
        <p:spPr bwMode="auto">
          <a:xfrm>
            <a:off x="1128713" y="1503363"/>
            <a:ext cx="64500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</a:pPr>
            <a:endParaRPr lang="it-IT" altLang="it-IT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58888" y="260350"/>
            <a:ext cx="734536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Aspetti negativi</a:t>
            </a:r>
          </a:p>
          <a:p>
            <a:pPr eaLnBrk="0" hangingPunct="0">
              <a:defRPr/>
            </a:pPr>
            <a:endParaRPr lang="it-IT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it-IT" sz="3200" dirty="0">
                <a:latin typeface="Arial" panose="020B0604020202020204" pitchFamily="34" charset="0"/>
                <a:cs typeface="+mn-cs"/>
              </a:rPr>
              <a:t>Difficoltà ad immaginare compiti in cui poter valutare la competenza dell’imparare ad imparare;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238250" y="2997200"/>
            <a:ext cx="7343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it-IT" altLang="it-IT" sz="3200"/>
              <a:t>Difficoltà ad immaginare compiti per la scuola Secondaria di secondo grado;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238250" y="4256088"/>
            <a:ext cx="73437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it-IT" altLang="it-IT" sz="3200"/>
              <a:t>Mancanza di tempo per definire meglio i compiti unitari e stilare la griglia per l’osservazione del 4^ compito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611812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4213" y="2360613"/>
            <a:ext cx="35829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800" b="1" i="1" dirty="0">
                <a:solidFill>
                  <a:srgbClr val="0070C0"/>
                </a:solidFill>
                <a:latin typeface="+mn-lt"/>
                <a:ea typeface="MS Mincho"/>
                <a:cs typeface="Times New Roman" panose="02020603050405020304" pitchFamily="18" charset="0"/>
              </a:rPr>
              <a:t>La consapevolezza del proprio processo di apprendimento e dei propri bisogni..</a:t>
            </a:r>
            <a:endParaRPr lang="it-IT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16013" y="130175"/>
            <a:ext cx="7045325" cy="190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800" b="1" dirty="0" smtClean="0">
                <a:solidFill>
                  <a:srgbClr val="FF0000"/>
                </a:solidFill>
              </a:rPr>
              <a:t>INGREDIENTI FONDAMENTALI  </a:t>
            </a:r>
            <a:r>
              <a:rPr lang="it-IT" sz="3800" b="1" dirty="0">
                <a:solidFill>
                  <a:srgbClr val="FF0000"/>
                </a:solidFill>
              </a:rPr>
              <a:t>DELLA COMPETENZA IMPARARE AD </a:t>
            </a:r>
            <a:r>
              <a:rPr lang="it-IT" sz="3800" b="1" dirty="0" smtClean="0">
                <a:solidFill>
                  <a:srgbClr val="FF0000"/>
                </a:solidFill>
              </a:rPr>
              <a:t>IMPARARE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dirty="0"/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9388" y="4727575"/>
            <a:ext cx="37830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i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La motivazione e la fiducia </a:t>
            </a:r>
            <a:endParaRPr lang="it-IT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67200" y="4121150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i="1" dirty="0">
                <a:solidFill>
                  <a:srgbClr val="0070C0"/>
                </a:solidFill>
                <a:latin typeface="+mn-lt"/>
                <a:cs typeface="+mn-cs"/>
              </a:rPr>
              <a:t>Prendere le mosse da quanto si ha appreso ..e dalle proprie esperienze di vita per usare e applicare conoscenze e abilità in tutta una serie di contesti..</a:t>
            </a:r>
            <a:endParaRPr lang="it-IT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59275" y="2171700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i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L’identificazione delle opportunità disponibili e la capacità di sormontare gli ostacoli ..</a:t>
            </a:r>
            <a:endParaRPr lang="it-IT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49300" y="404813"/>
            <a:ext cx="7645400" cy="827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 TRAGUARDI LEGATI ALLA COMPETENZA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43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773238"/>
            <a:ext cx="39497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63600" y="3716338"/>
          <a:ext cx="7416800" cy="1800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659"/>
                <a:gridCol w="5564141"/>
              </a:tblGrid>
              <a:tr h="180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</a:rPr>
                        <a:t>IL CORPO E IL MOVIMENTO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7030A0"/>
                          </a:solidFill>
                          <a:effectLst/>
                        </a:rPr>
                        <a:t>Il bambino vive pienamente la propria corporeità, ne percepisce il potenziale comunicativo ed espressivo, matura condotte che gli consentono una buona autonomia nella gestione della giornata a scuola.</a:t>
                      </a:r>
                      <a:endParaRPr lang="it-IT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274" name="Picture 2" descr="http://www.collelasalle.it/Resource/progetti%20scuola%20infanz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3375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mprensivoallori.gov.it/images/stories/scuola_pri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279650" cy="223996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5000"/>
                <a:lumOff val="75000"/>
                <a:alpha val="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771775" y="115888"/>
          <a:ext cx="6264275" cy="6651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929"/>
                <a:gridCol w="4901346"/>
              </a:tblGrid>
              <a:tr h="72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ITALIANO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Legge e comprende testi di vario tipo, continui e non continui, ne individua il senso globale e le informazioni principali, utilizzando strategie di lettura adeguate agli scopi.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2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Utilizza abilità funzionali allo studio: individua nei testi scritti informazioni utili per l’apprendimento di un argomento dato e le mette in relazione; le sintetizza, in funzione anche dell’esposizione orale; acquisisce un primo nucleo di terminologia specifica.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64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MATEMATICA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si muove con sicurezza nel calcolo scritto e mentale con i numeri naturali e sa valutare l’opportunità di ricorrere a una calcolatrice. 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0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Riesce a risolvere facili problemi in tutti gli ambiti di contenuto, mantenendo il controllo sia sul processo risolutivo, sia sui risultati. Descrive il procedimento seguito e riconosce strategie di soluzione diverse dalla propria.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10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Sviluppa un atteggiamento positivo rispetto alla matematica, attraverso esperienze significative, che gli hanno fatto intuire come gli strumenti matematici che ha imparato ad utilizzare siano utili per operare nella realtà.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736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SCIENZE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sviluppa atteggiamenti di curiosità e modi di guardare il mondo che lo stimolano a cercare spiegazioni di quello che vede succedere. 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504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Trova da varie fonti (libri, internet, discorsi degli adulti, ecc.) informazioni e spiegazioni sui problemi che lo interessano</a:t>
                      </a:r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  <a:tr h="541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TECNOLOGIA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9933FF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7030A0"/>
                          </a:solidFill>
                          <a:effectLst/>
                        </a:rPr>
                        <a:t>L’alunno riconosce e identifica nell’ambiente che lo circonda elementi e fenomeni di tipo artificiale</a:t>
                      </a:r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79" marR="55979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stitutosantamarta.org/img/assets/placeholder/scuola_seconda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713" y="123825"/>
            <a:ext cx="28225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96900" y="2276475"/>
          <a:ext cx="7950200" cy="4264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812"/>
                <a:gridCol w="6567388"/>
              </a:tblGrid>
              <a:tr h="1219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ITALIANO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Usa manuali delle discipline o testi divulgativi (continui, non continui e misti) nelle attività di studio personali e collaborative, per ricercare, raccogliere e rielaborare dati, informazioni e concetti; costruisce sulla base di quanto letto testi o presentazioni con l’utilizzo di strumenti tradizionali e informatici</a:t>
                      </a:r>
                      <a:r>
                        <a:rPr lang="it-IT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1368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Padroneggia e applica in situazioni diverse le conoscenze fondamentali relative al lessico, alla morfologia, all’organizzazione logico-sintattica della frase semplice e complessa, ai connettivi testuali; utilizza le conoscenze metalinguistiche per comprendere con maggior precisione i significati dei testi e per correggere i propri scritti</a:t>
                      </a:r>
                      <a:r>
                        <a:rPr lang="it-IT" sz="1600" b="1" dirty="0" smtClean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10972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effectLst/>
                        </a:rPr>
                        <a:t>LINGUA 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INGLESE E SECONDA LINGUA COMUNITARIA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Legge semplici testi con diverse strategie adeguate allo scopo.  </a:t>
                      </a:r>
                      <a:endParaRPr lang="it-IT" sz="1600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  <a:tr h="57926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7030A0"/>
                          </a:solidFill>
                          <a:effectLst/>
                        </a:rPr>
                        <a:t>Auto-valuta le competenze acquisite ed è consapevole del proprio modo di apprendere. </a:t>
                      </a:r>
                      <a:endParaRPr lang="it-IT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1031875"/>
            <a:ext cx="3567113" cy="3074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</a:rPr>
              <a:t>RICONOSCERE IL </a:t>
            </a:r>
            <a:r>
              <a:rPr lang="it-IT" sz="2000" b="1" dirty="0">
                <a:solidFill>
                  <a:srgbClr val="7030A0"/>
                </a:solidFill>
              </a:rPr>
              <a:t>PROPRIO STILE DI APPRENDIMENTO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t-IT" sz="20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t-IT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it-IT" sz="2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95288" y="476250"/>
            <a:ext cx="7643812" cy="111601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dirty="0" smtClean="0"/>
              <a:t>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4340" name="Titolo 1"/>
          <p:cNvSpPr txBox="1">
            <a:spLocks/>
          </p:cNvSpPr>
          <p:nvPr/>
        </p:nvSpPr>
        <p:spPr bwMode="auto">
          <a:xfrm>
            <a:off x="904875" y="306388"/>
            <a:ext cx="7643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it-IT" altLang="it-IT" sz="3200" b="1">
                <a:solidFill>
                  <a:srgbClr val="FF0000"/>
                </a:solidFill>
                <a:latin typeface="Corbel" pitchFamily="34" charset="0"/>
              </a:rPr>
              <a:t>FILONI E COMPITI</a:t>
            </a:r>
            <a:br>
              <a:rPr lang="it-IT" altLang="it-IT" sz="3200" b="1">
                <a:solidFill>
                  <a:srgbClr val="FF0000"/>
                </a:solidFill>
                <a:latin typeface="Corbel" pitchFamily="34" charset="0"/>
              </a:rPr>
            </a:br>
            <a:r>
              <a:rPr lang="it-IT" altLang="it-IT" sz="3200">
                <a:solidFill>
                  <a:schemeClr val="accent1"/>
                </a:solidFill>
                <a:latin typeface="Corbel" pitchFamily="34" charset="0"/>
              </a:rPr>
              <a:t> </a:t>
            </a:r>
            <a:br>
              <a:rPr lang="it-IT" altLang="it-IT" sz="3200">
                <a:solidFill>
                  <a:schemeClr val="accent1"/>
                </a:solidFill>
                <a:latin typeface="Corbel" pitchFamily="34" charset="0"/>
              </a:rPr>
            </a:br>
            <a:endParaRPr lang="it-IT" altLang="it-IT" sz="32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4341" name="Segnaposto contenuto 2"/>
          <p:cNvSpPr txBox="1">
            <a:spLocks/>
          </p:cNvSpPr>
          <p:nvPr/>
        </p:nvSpPr>
        <p:spPr bwMode="auto">
          <a:xfrm>
            <a:off x="4727575" y="1282700"/>
            <a:ext cx="34559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it-IT" altLang="it-IT" sz="2000" b="1">
                <a:solidFill>
                  <a:srgbClr val="7030A0"/>
                </a:solidFill>
                <a:latin typeface="Corbel" pitchFamily="34" charset="0"/>
              </a:rPr>
              <a:t>SAPER APPLICARE CONOSCENZE ED ABILITÀ IN CONTESTI REALI </a:t>
            </a:r>
            <a:endParaRPr lang="it-IT" altLang="it-IT" sz="2000">
              <a:solidFill>
                <a:srgbClr val="7030A0"/>
              </a:solidFill>
              <a:latin typeface="Corbel" pitchFamily="34" charset="0"/>
            </a:endParaRPr>
          </a:p>
        </p:txBody>
      </p:sp>
      <p:sp>
        <p:nvSpPr>
          <p:cNvPr id="14342" name="Segnaposto contenuto 2"/>
          <p:cNvSpPr txBox="1">
            <a:spLocks/>
          </p:cNvSpPr>
          <p:nvPr/>
        </p:nvSpPr>
        <p:spPr bwMode="auto">
          <a:xfrm>
            <a:off x="539750" y="4106863"/>
            <a:ext cx="777716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it-IT" altLang="it-IT" sz="2000" b="1">
                <a:solidFill>
                  <a:srgbClr val="7030A0"/>
                </a:solidFill>
                <a:latin typeface="Corbel" pitchFamily="34" charset="0"/>
              </a:rPr>
              <a:t>PERSEVERARE NELL’APPRENDIMENTO, ANCHE MEDIANTE UNA GESTIONE EFFICACE DEL TEMPO E DELLE INFORMAZIONI</a:t>
            </a:r>
            <a:endParaRPr lang="it-IT" altLang="it-IT" sz="2000">
              <a:solidFill>
                <a:srgbClr val="7030A0"/>
              </a:solidFill>
              <a:latin typeface="Corbel" pitchFamily="34" charset="0"/>
            </a:endParaRPr>
          </a:p>
        </p:txBody>
      </p:sp>
      <p:pic>
        <p:nvPicPr>
          <p:cNvPr id="14343" name="Im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563" y="2211388"/>
            <a:ext cx="24177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magin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2246313"/>
            <a:ext cx="28162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magin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7738" y="4873625"/>
            <a:ext cx="24796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  <p:bldP spid="14341" grpId="0"/>
      <p:bldP spid="143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1030</TotalTime>
  <Words>1606</Words>
  <Application>Microsoft Office PowerPoint</Application>
  <PresentationFormat>Presentazione su schermo (4:3)</PresentationFormat>
  <Paragraphs>266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Modello struttura</vt:lpstr>
      </vt:variant>
      <vt:variant>
        <vt:i4>6</vt:i4>
      </vt:variant>
      <vt:variant>
        <vt:lpstr>Titoli diapositive</vt:lpstr>
      </vt:variant>
      <vt:variant>
        <vt:i4>36</vt:i4>
      </vt:variant>
    </vt:vector>
  </HeadingPairs>
  <TitlesOfParts>
    <vt:vector size="53" baseType="lpstr">
      <vt:lpstr>Arial</vt:lpstr>
      <vt:lpstr>Corbel</vt:lpstr>
      <vt:lpstr>Calibri</vt:lpstr>
      <vt:lpstr>Calibri Light</vt:lpstr>
      <vt:lpstr>MS Mincho</vt:lpstr>
      <vt:lpstr>Times New Roman</vt:lpstr>
      <vt:lpstr>Wingdings 3</vt:lpstr>
      <vt:lpstr>Arial Narrow</vt:lpstr>
      <vt:lpstr>Verdana</vt:lpstr>
      <vt:lpstr>Gill Sans MT</vt:lpstr>
      <vt:lpstr>Comic Sans MS</vt:lpstr>
      <vt:lpstr>Parallasse</vt:lpstr>
      <vt:lpstr>Tema di Office</vt:lpstr>
      <vt:lpstr>Parallasse</vt:lpstr>
      <vt:lpstr>Parallasse</vt:lpstr>
      <vt:lpstr>Parallasse</vt:lpstr>
      <vt:lpstr>Parallasse</vt:lpstr>
      <vt:lpstr>Diapositiva 1</vt:lpstr>
      <vt:lpstr>COME ABBIAMO PROCEDUTO</vt:lpstr>
      <vt:lpstr>DALLA DEFINIZIONE EUROPEA</vt:lpstr>
      <vt:lpstr>  INGREDIENTI FONDAMENTALI  DELLA COMPETENZA IMPARARE AD IMPARARE   </vt:lpstr>
      <vt:lpstr> I TRAGUARDI LEGATI ALLA COMPETENZA </vt:lpstr>
      <vt:lpstr>Diapositiva 6</vt:lpstr>
      <vt:lpstr>Diapositiva 7</vt:lpstr>
      <vt:lpstr>Diapositiva 8</vt:lpstr>
      <vt:lpstr>Diapositiva 9</vt:lpstr>
      <vt:lpstr>COMPITI UNITARI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96</cp:revision>
  <dcterms:created xsi:type="dcterms:W3CDTF">2016-05-13T08:37:05Z</dcterms:created>
  <dcterms:modified xsi:type="dcterms:W3CDTF">2016-11-23T06:45:31Z</dcterms:modified>
</cp:coreProperties>
</file>