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B048-B04C-4514-A86C-3606EDF84DB3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7F3D2-9E15-4915-B0CC-401207D3777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376D-7AED-4296-9D70-5512BC1E66BB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05BF2-C748-4FE3-8B41-33F81EE5D82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4F7A6-8E02-4056-8A3F-42C8C07D6113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3CE3-B8FC-4AE3-B80D-A6370F38783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D18C2-9D2F-47CB-96DE-E6EA10471C28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C1A3C-F670-4159-AD13-AC6DECBD817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3FA5-5788-47E5-8C07-03A4F7DD4B5B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3F650-F13E-45CD-9B94-E23FD4E8C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C6583-2E1A-45D3-BBC1-7719BFE3EEF4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D7E57-8C01-4590-AB0C-07C399DC030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46C4-BD50-4ABD-8685-219F3B36F76F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B5F79-A917-48B0-8D94-9AEF17E745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9574-6BA6-4103-8BBB-37F934B34EC8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1F7B9-CDCB-4BE3-AA59-52F6235AFEF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D0EE4-117A-4C4E-BB7A-051D5A344D02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C80-A394-4B17-B7F6-253A94B629A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59B6-E85E-4711-AECA-4BBFF9722DDD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90B68-1351-4579-BA9F-427610141A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C235-3504-4B59-8FC2-70832DF1937A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FB644-ADE2-43E4-A8D2-64144028939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5133E-FE43-4F1C-AFD9-EA65491312B3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99346-23F2-472E-85BB-F36BDA2C4C1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7B58-E2D3-4AAC-A63D-381A41210A8D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8AE6-9138-4039-9EA5-5C35FD70CBB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69B94-60FA-4D6B-B331-8F2BA500FFAD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84AD-6E34-4F91-9386-7FB0114790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8BC2-C85F-4F6B-98A6-21CBDFB30FE5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DE34-3C6E-4C67-A345-28B00DF4CEA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3840-CAD3-4848-9EF8-52409001BDBD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7359E-3E47-41CC-8CF9-70718AF487E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BE577A-CE45-4CAE-AE63-A7AE517C37CB}" type="datetimeFigureOut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0C6930-FA94-431E-86FA-6339C921D40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ctrTitle"/>
          </p:nvPr>
        </p:nvSpPr>
        <p:spPr>
          <a:xfrm>
            <a:off x="436563" y="1912938"/>
            <a:ext cx="8640762" cy="2209800"/>
          </a:xfrm>
        </p:spPr>
        <p:txBody>
          <a:bodyPr/>
          <a:lstStyle/>
          <a:p>
            <a:pPr algn="ctr"/>
            <a:r>
              <a:rPr lang="it-IT" sz="4400" smtClean="0"/>
              <a:t>PIANO per la FORMAZIONE </a:t>
            </a:r>
            <a:br>
              <a:rPr lang="it-IT" sz="4400" smtClean="0"/>
            </a:br>
            <a:r>
              <a:rPr lang="it-IT" sz="4400" smtClean="0"/>
              <a:t>dei DOCENTI di ruolo</a:t>
            </a:r>
            <a:br>
              <a:rPr lang="it-IT" sz="4400" smtClean="0"/>
            </a:br>
            <a:r>
              <a:rPr lang="it-IT" sz="4400" smtClean="0"/>
              <a:t>a.s. 2016/2017</a:t>
            </a:r>
          </a:p>
        </p:txBody>
      </p:sp>
      <p:pic>
        <p:nvPicPr>
          <p:cNvPr id="18434" name="Picture 2" descr="http://www.scuolegambettola.gov.it/wp-content/uploads/2016/01/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8388" y="0"/>
            <a:ext cx="19192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Immagine 1" descr="http://www.icgiovanni23piazzi.it/public/sito/wp-content/uploads/2015/04/logo-PON-2014_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7738" y="188913"/>
            <a:ext cx="55943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 descr="Risultati immagini per piano formazione docenti"/>
          <p:cNvPicPr>
            <a:picLocks noChangeAspect="1" noChangeArrowheads="1"/>
          </p:cNvPicPr>
          <p:nvPr/>
        </p:nvPicPr>
        <p:blipFill>
          <a:blip r:embed="rId4"/>
          <a:srcRect l="21091" t="348" r="21738" b="-348"/>
          <a:stretch>
            <a:fillRect/>
          </a:stretch>
        </p:blipFill>
        <p:spPr bwMode="auto">
          <a:xfrm>
            <a:off x="320675" y="4298950"/>
            <a:ext cx="2128838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2619375" y="5486400"/>
            <a:ext cx="6718300" cy="109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ISTITUTO COMPRENSIVO DI GAMBETTOLA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/>
              <a:t>SCUOLE DELL’INFANZIA – PRIMARIA – SECONDARIA DI I GRADO</a:t>
            </a:r>
            <a:endParaRPr lang="it-IT" dirty="0"/>
          </a:p>
        </p:txBody>
      </p:sp>
      <p:pic>
        <p:nvPicPr>
          <p:cNvPr id="18438" name="Picture 5" descr="Risultati immagini per  formazione docent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3482975"/>
            <a:ext cx="2173288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6225" y="2295525"/>
            <a:ext cx="9361488" cy="1320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COMPETENZE   ED   UNITÀ FORMATIVE 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Footlight MT Light" panose="0204060206030A020304" pitchFamily="18" charset="0"/>
              </a:rPr>
              <a:t>Triennio 2016-2019</a:t>
            </a:r>
            <a:endParaRPr lang="it-IT" sz="2800" dirty="0">
              <a:solidFill>
                <a:schemeClr val="accent5">
                  <a:lumMod val="75000"/>
                </a:schemeClr>
              </a:solidFill>
              <a:latin typeface="Footlight MT Light" panose="0204060206030A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6225" y="4021138"/>
            <a:ext cx="9445625" cy="22113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Come previsto dalla normativa vigente (legge 107/2015) la formazione è obbligatoria; l’IC di Gambettola  ha previsto (nei vari Organi Collegiali e commissioni ) di attuare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almeno </a:t>
            </a:r>
            <a:r>
              <a:rPr lang="it-IT" b="1" u="sng" dirty="0">
                <a:solidFill>
                  <a:schemeClr val="accent5"/>
                </a:solidFill>
              </a:rPr>
              <a:t>UNA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unità formativa per ogni anno scolastico. 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nuove modalità previste per la formazione non prevedono solo </a:t>
            </a:r>
            <a:r>
              <a:rPr lang="it-IT" b="1" dirty="0">
                <a:solidFill>
                  <a:schemeClr val="accent5"/>
                </a:solidFill>
              </a:rPr>
              <a:t>ore in presenza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 anche </a:t>
            </a:r>
            <a:r>
              <a:rPr lang="it-IT" b="1" dirty="0">
                <a:solidFill>
                  <a:schemeClr val="accent5"/>
                </a:solidFill>
              </a:rPr>
              <a:t>ore di autoformazione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(ricerca in classe, confronto sulle didattiche, lavoro in rete, verifiche sul campo, tutoraggio, ore di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progetto, ore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funzioni strumentali,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 referenti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plesso e di progetto).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9459" name="Picture 2" descr="Risultati immagini per piano formazione docenti"/>
          <p:cNvPicPr>
            <a:picLocks noChangeAspect="1" noChangeArrowheads="1"/>
          </p:cNvPicPr>
          <p:nvPr/>
        </p:nvPicPr>
        <p:blipFill>
          <a:blip r:embed="rId2"/>
          <a:srcRect l="21091" t="348" r="21738" b="-348"/>
          <a:stretch>
            <a:fillRect/>
          </a:stretch>
        </p:blipFill>
        <p:spPr bwMode="auto">
          <a:xfrm>
            <a:off x="0" y="0"/>
            <a:ext cx="148431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1481138" y="171450"/>
            <a:ext cx="8277225" cy="190500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buFont typeface="Wingdings 3" charset="2"/>
              <a:buNone/>
              <a:defRPr/>
            </a:pP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« Nell'ambito degli </a:t>
            </a:r>
            <a:r>
              <a:rPr lang="it-IT" sz="7400" dirty="0" smtClean="0">
                <a:solidFill>
                  <a:schemeClr val="accent5"/>
                </a:solidFill>
                <a:latin typeface="Footlight MT Light" panose="0204060206030A020304" pitchFamily="18" charset="0"/>
              </a:rPr>
              <a:t>adempimenti</a:t>
            </a: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 connessi alla </a:t>
            </a:r>
            <a:r>
              <a:rPr lang="it-IT" sz="7400" dirty="0" smtClean="0">
                <a:solidFill>
                  <a:schemeClr val="accent5"/>
                </a:solidFill>
                <a:latin typeface="Footlight MT Light" panose="0204060206030A020304" pitchFamily="18" charset="0"/>
              </a:rPr>
              <a:t>funzione docente</a:t>
            </a: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, </a:t>
            </a:r>
          </a:p>
          <a:p>
            <a:pPr marL="0" indent="0" algn="just" fontAlgn="auto">
              <a:buFont typeface="Wingdings 3" charset="2"/>
              <a:buNone/>
              <a:defRPr/>
            </a:pP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       la </a:t>
            </a:r>
            <a:r>
              <a:rPr lang="it-IT" sz="6200" dirty="0" smtClean="0">
                <a:solidFill>
                  <a:schemeClr val="accent5"/>
                </a:solidFill>
                <a:latin typeface="Footlight MT Light" panose="0204060206030A020304" pitchFamily="18" charset="0"/>
              </a:rPr>
              <a:t>FORMAZIONE </a:t>
            </a:r>
            <a:r>
              <a:rPr lang="it-IT" sz="62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IN SERVIZIO DEI </a:t>
            </a:r>
            <a:r>
              <a:rPr lang="it-IT" sz="6200" dirty="0" smtClean="0">
                <a:solidFill>
                  <a:schemeClr val="accent5"/>
                </a:solidFill>
                <a:latin typeface="Footlight MT Light" panose="0204060206030A020304" pitchFamily="18" charset="0"/>
              </a:rPr>
              <a:t>DOCENTI DI RUOLO </a:t>
            </a:r>
            <a:endParaRPr lang="it-IT" sz="7400" dirty="0" smtClean="0">
              <a:solidFill>
                <a:schemeClr val="accent5"/>
              </a:solidFill>
              <a:latin typeface="Footlight MT Light" panose="0204060206030A020304" pitchFamily="18" charset="0"/>
            </a:endParaRPr>
          </a:p>
          <a:p>
            <a:pPr marL="0" indent="0" algn="just" fontAlgn="auto">
              <a:buFont typeface="Wingdings 3" charset="2"/>
              <a:buNone/>
              <a:defRPr/>
            </a:pP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         è </a:t>
            </a:r>
            <a:r>
              <a:rPr lang="it-IT" sz="7400" u="sng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obbligatoria</a:t>
            </a: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,  </a:t>
            </a:r>
            <a:r>
              <a:rPr lang="it-IT" sz="7400" u="sng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permanente</a:t>
            </a: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  e </a:t>
            </a:r>
            <a:r>
              <a:rPr lang="it-IT" sz="7400" u="sng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strutturale</a:t>
            </a:r>
            <a:r>
              <a:rPr lang="it-IT" sz="7400" dirty="0" smtClean="0">
                <a:solidFill>
                  <a:schemeClr val="accent2"/>
                </a:solidFill>
                <a:latin typeface="Footlight MT Light" panose="0204060206030A020304" pitchFamily="18" charset="0"/>
              </a:rPr>
              <a:t>…»</a:t>
            </a:r>
          </a:p>
          <a:p>
            <a:pPr marL="0" indent="0" algn="r" fontAlgn="auto">
              <a:buFont typeface="Wingdings 3" charset="2"/>
              <a:buNone/>
              <a:defRPr/>
            </a:pPr>
            <a:endParaRPr lang="it-IT" sz="3400" dirty="0">
              <a:solidFill>
                <a:schemeClr val="accent2"/>
              </a:solidFill>
              <a:latin typeface="Footlight MT Light" panose="0204060206030A020304" pitchFamily="18" charset="0"/>
            </a:endParaRPr>
          </a:p>
          <a:p>
            <a:pPr marL="0" indent="0" algn="r" fontAlgn="auto">
              <a:buFont typeface="Wingdings 3" charset="2"/>
              <a:buNone/>
              <a:defRPr/>
            </a:pPr>
            <a:r>
              <a:rPr lang="it-IT" sz="5500" dirty="0" smtClean="0">
                <a:solidFill>
                  <a:schemeClr val="accent5"/>
                </a:solidFill>
                <a:latin typeface="Footlight MT Light" panose="0204060206030A020304" pitchFamily="18" charset="0"/>
              </a:rPr>
              <a:t>(Art. 1 comma 124 Legge 107/2015)</a:t>
            </a:r>
          </a:p>
          <a:p>
            <a:pPr fontAlgn="auto">
              <a:defRPr/>
            </a:pPr>
            <a:endParaRPr lang="it-IT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4196" y="156712"/>
            <a:ext cx="7277877" cy="1966554"/>
          </a:xfrm>
          <a:blipFill>
            <a:blip r:embed="rId2"/>
            <a:tile tx="0" ty="0" sx="100000" sy="100000" flip="none" algn="tl"/>
          </a:blipFill>
          <a:ln w="57150">
            <a:solidFill>
              <a:srgbClr val="00B050"/>
            </a:solidFill>
          </a:ln>
          <a:effectLst>
            <a:softEdge rad="31750"/>
          </a:effectLst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800" dirty="0">
                <a:solidFill>
                  <a:schemeClr val="accent5"/>
                </a:solidFill>
              </a:rPr>
              <a:t>Si definisce un credito formativo </a:t>
            </a:r>
            <a:r>
              <a:rPr lang="it-IT" sz="2800" dirty="0" smtClean="0">
                <a:solidFill>
                  <a:schemeClr val="accent5"/>
                </a:solidFill>
              </a:rPr>
              <a:t/>
            </a:r>
            <a:br>
              <a:rPr lang="it-IT" sz="2800" dirty="0" smtClean="0">
                <a:solidFill>
                  <a:schemeClr val="accent5"/>
                </a:solidFill>
              </a:rPr>
            </a:br>
            <a:r>
              <a:rPr lang="it-IT" sz="2800" dirty="0" smtClean="0">
                <a:solidFill>
                  <a:schemeClr val="accent5"/>
                </a:solidFill>
              </a:rPr>
              <a:t>del </a:t>
            </a:r>
            <a:r>
              <a:rPr lang="it-IT" sz="2800" dirty="0">
                <a:solidFill>
                  <a:schemeClr val="accent5"/>
                </a:solidFill>
              </a:rPr>
              <a:t>valore totale di </a:t>
            </a:r>
            <a:r>
              <a:rPr lang="it-IT" sz="2800" b="1" dirty="0">
                <a:solidFill>
                  <a:schemeClr val="accent2"/>
                </a:solidFill>
              </a:rPr>
              <a:t>almeno 25 </a:t>
            </a:r>
            <a:r>
              <a:rPr lang="it-IT" sz="2800" b="1" dirty="0">
                <a:solidFill>
                  <a:schemeClr val="accent5"/>
                </a:solidFill>
              </a:rPr>
              <a:t>ore</a:t>
            </a:r>
            <a:r>
              <a:rPr lang="it-IT" sz="2800" b="1" dirty="0">
                <a:solidFill>
                  <a:schemeClr val="accent2"/>
                </a:solidFill>
              </a:rPr>
              <a:t> annuali</a:t>
            </a:r>
            <a:r>
              <a:rPr lang="it-IT" sz="2800" dirty="0">
                <a:solidFill>
                  <a:schemeClr val="accent5"/>
                </a:solidFill>
              </a:rPr>
              <a:t>, </a:t>
            </a:r>
            <a:r>
              <a:rPr lang="it-IT" sz="2800" dirty="0" smtClean="0">
                <a:solidFill>
                  <a:schemeClr val="accent5"/>
                </a:solidFill>
              </a:rPr>
              <a:t/>
            </a:r>
            <a:br>
              <a:rPr lang="it-IT" sz="2800" dirty="0" smtClean="0">
                <a:solidFill>
                  <a:schemeClr val="accent5"/>
                </a:solidFill>
              </a:rPr>
            </a:br>
            <a:r>
              <a:rPr lang="it-IT" sz="2800" dirty="0" smtClean="0">
                <a:solidFill>
                  <a:schemeClr val="accent5"/>
                </a:solidFill>
              </a:rPr>
              <a:t>di </a:t>
            </a:r>
            <a:r>
              <a:rPr lang="it-IT" sz="2800" dirty="0">
                <a:solidFill>
                  <a:schemeClr val="accent5"/>
                </a:solidFill>
              </a:rPr>
              <a:t>cui </a:t>
            </a:r>
            <a:r>
              <a:rPr lang="it-IT" sz="2800" dirty="0">
                <a:solidFill>
                  <a:schemeClr val="accent2"/>
                </a:solidFill>
              </a:rPr>
              <a:t>15 </a:t>
            </a:r>
            <a:r>
              <a:rPr lang="it-IT" sz="2800" dirty="0">
                <a:solidFill>
                  <a:schemeClr val="accent5"/>
                </a:solidFill>
              </a:rPr>
              <a:t>ore  </a:t>
            </a:r>
            <a:r>
              <a:rPr lang="it-IT" sz="2800" dirty="0">
                <a:solidFill>
                  <a:schemeClr val="accent2"/>
                </a:solidFill>
              </a:rPr>
              <a:t>in presenza </a:t>
            </a:r>
            <a:r>
              <a:rPr lang="it-IT" sz="2800" dirty="0" smtClean="0">
                <a:solidFill>
                  <a:schemeClr val="accent5"/>
                </a:solidFill>
              </a:rPr>
              <a:t/>
            </a:r>
            <a:br>
              <a:rPr lang="it-IT" sz="2800" dirty="0" smtClean="0">
                <a:solidFill>
                  <a:schemeClr val="accent5"/>
                </a:solidFill>
              </a:rPr>
            </a:br>
            <a:r>
              <a:rPr lang="it-IT" sz="2800" dirty="0" smtClean="0">
                <a:solidFill>
                  <a:schemeClr val="accent5"/>
                </a:solidFill>
              </a:rPr>
              <a:t>e </a:t>
            </a:r>
            <a:r>
              <a:rPr lang="it-IT" sz="2800" dirty="0">
                <a:solidFill>
                  <a:schemeClr val="accent2"/>
                </a:solidFill>
              </a:rPr>
              <a:t>10 </a:t>
            </a:r>
            <a:r>
              <a:rPr lang="it-IT" sz="2800" dirty="0">
                <a:solidFill>
                  <a:schemeClr val="accent5"/>
                </a:solidFill>
              </a:rPr>
              <a:t>ore di </a:t>
            </a:r>
            <a:r>
              <a:rPr lang="it-IT" sz="2800" dirty="0" smtClean="0">
                <a:solidFill>
                  <a:schemeClr val="accent2"/>
                </a:solidFill>
              </a:rPr>
              <a:t>autoformazione</a:t>
            </a:r>
            <a:r>
              <a:rPr lang="it-IT" sz="2800" dirty="0">
                <a:solidFill>
                  <a:schemeClr val="accent5"/>
                </a:solidFill>
              </a:rPr>
              <a:t>.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" y="4333875"/>
            <a:ext cx="8753475" cy="2062163"/>
          </a:xfr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marL="0" indent="0" algn="just" fontAlgn="auto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Tutte le attività formative svolte dai docenti di ruolo (15+10) saranno riconosciute dalla scuola </a:t>
            </a:r>
            <a:r>
              <a:rPr lang="it-IT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UNICAMENTE SE COERENTI</a:t>
            </a:r>
            <a:r>
              <a:rPr lang="it-IT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3" algn="just" fontAlgn="auto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il Piano Triennale dell’Offerta Formativa 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(PTOF)  </a:t>
            </a:r>
          </a:p>
          <a:p>
            <a:pPr lvl="3" algn="just" fontAlgn="auto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</a:t>
            </a:r>
            <a:r>
              <a:rPr 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 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Piano di Miglioramento  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it-IT" sz="24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PdM</a:t>
            </a:r>
            <a:r>
              <a:rPr lang="it-IT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dell’I.C</a:t>
            </a:r>
            <a:r>
              <a:rPr lang="it-IT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DI GAMBETTOLA.</a:t>
            </a:r>
            <a:endParaRPr lang="it-IT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/>
          </a:p>
        </p:txBody>
      </p:sp>
      <p:pic>
        <p:nvPicPr>
          <p:cNvPr id="20485" name="Picture 2" descr="Risultati immagini per piano formazione docenti"/>
          <p:cNvPicPr>
            <a:picLocks noChangeAspect="1" noChangeArrowheads="1"/>
          </p:cNvPicPr>
          <p:nvPr/>
        </p:nvPicPr>
        <p:blipFill>
          <a:blip r:embed="rId3"/>
          <a:srcRect l="21091" t="348" r="21738" b="-348"/>
          <a:stretch>
            <a:fillRect/>
          </a:stretch>
        </p:blipFill>
        <p:spPr bwMode="auto">
          <a:xfrm>
            <a:off x="0" y="0"/>
            <a:ext cx="148431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615820" y="2715322"/>
            <a:ext cx="8276253" cy="1179041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softEdge rad="31750"/>
          </a:effectLst>
        </p:spPr>
        <p:txBody>
          <a:bodyPr>
            <a:spAutoFit/>
          </a:bodyPr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CREDITO </a:t>
            </a: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</a:t>
            </a: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RMATI</a:t>
            </a: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 </a:t>
            </a: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ANNUALE: almeno ore 25 (</a:t>
            </a:r>
            <a:r>
              <a:rPr lang="it-IT" sz="2000" b="1" cap="all" dirty="0" err="1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cfu</a:t>
            </a: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it-IT" b="1" dirty="0">
              <a:solidFill>
                <a:schemeClr val="bg1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it-IT" sz="2400" b="1" dirty="0">
                <a:solidFill>
                  <a:schemeClr val="bg1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(15 ore in presenza + 10 ore di autoformazione)</a:t>
            </a:r>
            <a:endParaRPr lang="it-IT" b="1" dirty="0">
              <a:solidFill>
                <a:schemeClr val="bg1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ccia circolare a sinistra 5"/>
          <p:cNvSpPr/>
          <p:nvPr/>
        </p:nvSpPr>
        <p:spPr>
          <a:xfrm>
            <a:off x="9026525" y="1465263"/>
            <a:ext cx="973138" cy="179705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Smile 6"/>
          <p:cNvSpPr/>
          <p:nvPr/>
        </p:nvSpPr>
        <p:spPr>
          <a:xfrm>
            <a:off x="1008063" y="5554663"/>
            <a:ext cx="606425" cy="55086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5263" y="298450"/>
            <a:ext cx="7493000" cy="1306513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b="1" cap="all" dirty="0" smtClean="0">
                <a:solidFill>
                  <a:srgbClr val="C00000"/>
                </a:solidFill>
              </a:rPr>
              <a:t>unità didattica n.1</a:t>
            </a:r>
            <a:r>
              <a:rPr lang="it-IT" b="1" dirty="0" smtClean="0">
                <a:solidFill>
                  <a:srgbClr val="C00000"/>
                </a:solidFill>
              </a:rPr>
              <a:t>: </a:t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sz="900" b="1" dirty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</a:rPr>
              <a:t/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b="1" u="sng" dirty="0" smtClean="0">
                <a:solidFill>
                  <a:srgbClr val="C00000"/>
                </a:solidFill>
              </a:rPr>
              <a:t>VALUTAZIONE E </a:t>
            </a:r>
            <a:r>
              <a:rPr lang="it-IT" b="1" u="sng" dirty="0">
                <a:solidFill>
                  <a:srgbClr val="C00000"/>
                </a:solidFill>
              </a:rPr>
              <a:t>MIGLIORAMENTO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accent5">
                    <a:lumMod val="75000"/>
                  </a:schemeClr>
                </a:solidFill>
              </a:rPr>
            </a:b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5263" y="1982788"/>
            <a:ext cx="9704387" cy="42878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b="1" dirty="0">
                <a:solidFill>
                  <a:schemeClr val="accent4"/>
                </a:solidFill>
              </a:rPr>
              <a:t>RETE RUBICONDA</a:t>
            </a:r>
            <a:r>
              <a:rPr lang="it-IT" dirty="0">
                <a:solidFill>
                  <a:schemeClr val="accent4"/>
                </a:solidFill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(obbligo di rete -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italiano\matematica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come da normativa regionale): 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progetti </a:t>
            </a:r>
            <a:r>
              <a:rPr lang="it-IT" sz="2000" b="1" dirty="0">
                <a:solidFill>
                  <a:schemeClr val="accent2"/>
                </a:solidFill>
              </a:rPr>
              <a:t>MACC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(“Misure di accompagnamento: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Certificazione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delle Competenze”)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totale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n.6 ore in presenza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(2 già svolte + 4 da svolgere per fine progetto entro giugno 2017), totale ore di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autoformazione 6 ore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(di cui 4 già effettuate nella commissione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«Gruppi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lavoro in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verticale»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e/o dipartimenti,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interclassi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); incontro in presenza svolto in data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17/11/2016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progetto </a:t>
            </a:r>
            <a:r>
              <a:rPr lang="it-IT" sz="2000" b="1" dirty="0" err="1">
                <a:solidFill>
                  <a:schemeClr val="accent2"/>
                </a:solidFill>
              </a:rPr>
              <a:t>PdM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(Piano di Miglioramento)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finalizzati alla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“Progettazione di curricoli in verticale” nel nostro IC di Gambettola: totale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n.6 ore in presenza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(3 già svolte + 3 da svolgere per fine progetto entro giugno 2017), totale ore di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autoformazione 6 ore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(di cui 4 già effettuate nella commissione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PdM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-Valutazione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NIV e/o dipartimenti,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interclassi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); incontro in presenza svolto in data 17/01/2017.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/>
          <p:cNvSpPr>
            <a:spLocks noGrp="1"/>
          </p:cNvSpPr>
          <p:nvPr>
            <p:ph idx="1"/>
          </p:nvPr>
        </p:nvSpPr>
        <p:spPr>
          <a:xfrm>
            <a:off x="246063" y="2487613"/>
            <a:ext cx="9393237" cy="3879850"/>
          </a:xfrm>
        </p:spPr>
        <p:txBody>
          <a:bodyPr/>
          <a:lstStyle/>
          <a:p>
            <a:pPr algn="just"/>
            <a:r>
              <a:rPr lang="it-IT" sz="2000" smtClean="0"/>
              <a:t>Formazione </a:t>
            </a:r>
            <a:r>
              <a:rPr lang="it-IT" sz="2000" smtClean="0">
                <a:solidFill>
                  <a:schemeClr val="accent2"/>
                </a:solidFill>
              </a:rPr>
              <a:t>PON</a:t>
            </a:r>
            <a:r>
              <a:rPr lang="it-IT" sz="2000" smtClean="0"/>
              <a:t> “Ambienti di apprendimento” 2016 (Animatore Digitale e commissione «Informatica-PON»): ore effettuate in presenza …</a:t>
            </a:r>
          </a:p>
          <a:p>
            <a:pPr algn="just"/>
            <a:r>
              <a:rPr lang="it-IT" sz="2000" smtClean="0"/>
              <a:t>Formazione </a:t>
            </a:r>
            <a:r>
              <a:rPr lang="it-IT" sz="2000" smtClean="0">
                <a:solidFill>
                  <a:schemeClr val="accent2"/>
                </a:solidFill>
              </a:rPr>
              <a:t>PNSD</a:t>
            </a:r>
            <a:r>
              <a:rPr lang="it-IT" sz="2000" smtClean="0"/>
              <a:t>: team dell’innovazione (Animatore digitale, Pronto Soccorso tecnico-digitale, docenti del team PNSD): ore in presenza effettuate….e da effettuare</a:t>
            </a:r>
          </a:p>
          <a:p>
            <a:pPr algn="just"/>
            <a:r>
              <a:rPr lang="it-IT" sz="2000" smtClean="0"/>
              <a:t>Utilizzo della </a:t>
            </a:r>
            <a:r>
              <a:rPr lang="it-IT" sz="2000" smtClean="0">
                <a:solidFill>
                  <a:schemeClr val="accent2"/>
                </a:solidFill>
              </a:rPr>
              <a:t>LIM</a:t>
            </a:r>
            <a:r>
              <a:rPr lang="it-IT" sz="2000" smtClean="0"/>
              <a:t>: formazione e aggiornamento dei docenti della </a:t>
            </a:r>
            <a:r>
              <a:rPr lang="it-IT" sz="2000" smtClean="0">
                <a:solidFill>
                  <a:schemeClr val="accent2"/>
                </a:solidFill>
              </a:rPr>
              <a:t>Secondaria di I grado </a:t>
            </a:r>
            <a:r>
              <a:rPr lang="it-IT" sz="2000" smtClean="0"/>
              <a:t>(</a:t>
            </a:r>
            <a:r>
              <a:rPr lang="it-IT" sz="2000" b="1" smtClean="0"/>
              <a:t>n.2 ore in presenza</a:t>
            </a:r>
            <a:r>
              <a:rPr lang="it-IT" sz="2000" smtClean="0"/>
              <a:t> effettuate dai relatori; </a:t>
            </a:r>
            <a:r>
              <a:rPr lang="it-IT" sz="2000" b="1" smtClean="0"/>
              <a:t>n.2 ore in presenza</a:t>
            </a:r>
            <a:r>
              <a:rPr lang="it-IT" sz="2000" smtClean="0"/>
              <a:t> di formazione svolte in data 25/11/2016 );</a:t>
            </a:r>
          </a:p>
          <a:p>
            <a:pPr algn="just"/>
            <a:r>
              <a:rPr lang="it-IT" sz="2000" smtClean="0"/>
              <a:t>Utilizzo della </a:t>
            </a:r>
            <a:r>
              <a:rPr lang="it-IT" sz="2000" smtClean="0">
                <a:solidFill>
                  <a:schemeClr val="accent2"/>
                </a:solidFill>
              </a:rPr>
              <a:t>LIM</a:t>
            </a:r>
            <a:r>
              <a:rPr lang="it-IT" sz="2000" smtClean="0"/>
              <a:t>: formazione e aggiornamento per i docenti  della </a:t>
            </a:r>
            <a:r>
              <a:rPr lang="it-IT" sz="2000" smtClean="0">
                <a:solidFill>
                  <a:schemeClr val="accent2"/>
                </a:solidFill>
              </a:rPr>
              <a:t>scuola Primaria </a:t>
            </a:r>
            <a:r>
              <a:rPr lang="it-IT" sz="2000" smtClean="0"/>
              <a:t>si prevede un incontro di 2 ore svolto dall’Animatore in collaborazione con il team PNSD</a:t>
            </a:r>
          </a:p>
          <a:p>
            <a:endParaRPr lang="it-IT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8275" y="177800"/>
            <a:ext cx="9237663" cy="1828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3200" b="1" cap="all" dirty="0" smtClean="0">
                <a:solidFill>
                  <a:srgbClr val="C00000"/>
                </a:solidFill>
              </a:rPr>
              <a:t>unità didattica n.2</a:t>
            </a:r>
            <a:r>
              <a:rPr lang="it-IT" sz="3200" b="1" dirty="0" smtClean="0">
                <a:solidFill>
                  <a:srgbClr val="C00000"/>
                </a:solidFill>
              </a:rPr>
              <a:t>: </a:t>
            </a:r>
            <a:br>
              <a:rPr lang="it-IT" sz="3200" b="1" dirty="0" smtClean="0">
                <a:solidFill>
                  <a:srgbClr val="C00000"/>
                </a:solidFill>
              </a:rPr>
            </a:br>
            <a:r>
              <a:rPr lang="it-IT" sz="1100" b="1" dirty="0" smtClean="0">
                <a:solidFill>
                  <a:srgbClr val="C00000"/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3200" b="1" cap="all" dirty="0" smtClean="0">
                <a:solidFill>
                  <a:srgbClr val="C00000"/>
                </a:solidFill>
              </a:rPr>
              <a:t>                    </a:t>
            </a:r>
            <a:r>
              <a:rPr lang="it-IT" sz="3200" b="1" u="sng" cap="all" dirty="0" smtClean="0">
                <a:solidFill>
                  <a:srgbClr val="C00000"/>
                </a:solidFill>
              </a:rPr>
              <a:t>C</a:t>
            </a:r>
            <a:r>
              <a:rPr lang="it-IT" sz="3200" b="1" u="sng" dirty="0" smtClean="0">
                <a:solidFill>
                  <a:srgbClr val="C00000"/>
                </a:solidFill>
              </a:rPr>
              <a:t>OMPETENZE DIGITALI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3200" b="1" u="sng" dirty="0" smtClean="0">
                <a:solidFill>
                  <a:srgbClr val="C00000"/>
                </a:solidFill>
              </a:rPr>
              <a:t>NUOVI AMBIENTI PER L'APPRENDIMENTO</a:t>
            </a:r>
            <a:endParaRPr lang="it-IT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4475" y="2403475"/>
            <a:ext cx="9926638" cy="4165600"/>
          </a:xfrm>
        </p:spPr>
        <p:txBody>
          <a:bodyPr rtlCol="0">
            <a:normAutofit fontScale="925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INCLUSIONE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it-IT" b="1" dirty="0">
                <a:solidFill>
                  <a:schemeClr val="accent2"/>
                </a:solidFill>
              </a:rPr>
              <a:t>Infanzia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 su DSA con dott.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Scaliati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Giovedì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settembre 2016 ore 9:30-11:30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 docenti di scuola dell’Infanzia sul tema “Indici predittivi e laboratori”;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Lunedì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settembre 2016 ore 9:30-11:30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di scuola Infanzia e Primaria sul tema “Indici predittivi 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laboratori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”. 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cap="all" dirty="0" smtClean="0">
                <a:solidFill>
                  <a:schemeClr val="accent5"/>
                </a:solidFill>
              </a:rPr>
              <a:t>Totale </a:t>
            </a:r>
            <a:r>
              <a:rPr lang="it-IT" b="1" cap="all" dirty="0">
                <a:solidFill>
                  <a:schemeClr val="accent5"/>
                </a:solidFill>
              </a:rPr>
              <a:t>n. 4 ore in presenza scuola </a:t>
            </a:r>
            <a:r>
              <a:rPr lang="it-IT" b="1" cap="all" dirty="0" err="1">
                <a:solidFill>
                  <a:schemeClr val="accent5"/>
                </a:solidFill>
              </a:rPr>
              <a:t>iNfanzia</a:t>
            </a:r>
            <a:r>
              <a:rPr lang="it-IT" b="1" cap="all" dirty="0">
                <a:solidFill>
                  <a:schemeClr val="accent5"/>
                </a:solidFill>
              </a:rPr>
              <a:t> </a:t>
            </a:r>
            <a:endParaRPr lang="it-IT" dirty="0">
              <a:solidFill>
                <a:schemeClr val="accent5"/>
              </a:solidFill>
            </a:endParaRPr>
          </a:p>
          <a:p>
            <a:pPr marL="0" indent="0" algn="just" fontAlgn="auto" latinLnBrk="1">
              <a:spcAft>
                <a:spcPts val="0"/>
              </a:spcAft>
              <a:buFont typeface="Wingdings 3" charset="2"/>
              <a:buNone/>
              <a:defRPr/>
            </a:pPr>
            <a:r>
              <a:rPr lang="it-IT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b="1" u="sng" dirty="0" smtClean="0">
                <a:solidFill>
                  <a:schemeClr val="accent2"/>
                </a:solidFill>
              </a:rPr>
              <a:t>INCLUSIONE: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2"/>
                </a:solidFill>
              </a:rPr>
              <a:t>Primaria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formazione su DSA con dott.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Scaliati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Lunedì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settembre 2016 ore 9:30-11:30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di scuola Infanzia e Primaria sul tema “Indici predittivi e laboratori”;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Venerdì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 settembre 2016 ore </a:t>
            </a: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9:30-11:30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di scuola Primaria e Secondaria di I grado sul tema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“Didattica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speciale e continuità tra Primaria e Secondaria di I grado”.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Lunedì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settembre ore 9:30-11:30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di scuola Primaria e Secondaria di I grado sul tema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“Didattica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speciale e continuità tra Primaria 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Secondaria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I grado”.</a:t>
            </a:r>
          </a:p>
          <a:p>
            <a:pPr lvl="1" algn="just" fontAlgn="auto" latinLnBrk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cap="all" dirty="0" smtClean="0">
                <a:solidFill>
                  <a:schemeClr val="accent5"/>
                </a:solidFill>
              </a:rPr>
              <a:t>Totale </a:t>
            </a:r>
            <a:r>
              <a:rPr lang="it-IT" b="1" cap="all" dirty="0">
                <a:solidFill>
                  <a:schemeClr val="accent5"/>
                </a:solidFill>
              </a:rPr>
              <a:t>n. 6 ore in presenza scuola PRIMARIA </a:t>
            </a:r>
            <a:endParaRPr lang="it-IT" dirty="0">
              <a:solidFill>
                <a:schemeClr val="accent5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44475" y="207963"/>
            <a:ext cx="7556500" cy="2032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2800" b="1" cap="all" dirty="0" smtClean="0">
                <a:solidFill>
                  <a:srgbClr val="C00000"/>
                </a:solidFill>
              </a:rPr>
              <a:t>unità didattica n.3</a:t>
            </a:r>
            <a:r>
              <a:rPr lang="it-IT" sz="2800" b="1" dirty="0" smtClean="0">
                <a:solidFill>
                  <a:srgbClr val="C00000"/>
                </a:solidFill>
              </a:rPr>
              <a:t>: 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1050" b="1" dirty="0" smtClean="0">
                <a:solidFill>
                  <a:srgbClr val="C00000"/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800" b="1" cap="all" dirty="0" smtClean="0">
                <a:solidFill>
                  <a:srgbClr val="C00000"/>
                </a:solidFill>
              </a:rPr>
              <a:t>                </a:t>
            </a:r>
            <a:r>
              <a:rPr lang="it-IT" sz="2800" u="sng" dirty="0" smtClean="0">
                <a:solidFill>
                  <a:srgbClr val="C00000"/>
                </a:solidFill>
              </a:rPr>
              <a:t>COESIONE </a:t>
            </a:r>
            <a:r>
              <a:rPr lang="it-IT" sz="2800" u="sng" dirty="0">
                <a:solidFill>
                  <a:srgbClr val="C00000"/>
                </a:solidFill>
              </a:rPr>
              <a:t>SOCIALE, </a:t>
            </a:r>
            <a:endParaRPr lang="it-IT" sz="2800" u="sng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2800" dirty="0" smtClean="0">
                <a:solidFill>
                  <a:srgbClr val="C00000"/>
                </a:solidFill>
              </a:rPr>
              <a:t>          </a:t>
            </a:r>
            <a:r>
              <a:rPr lang="it-IT" sz="2800" u="sng" dirty="0" smtClean="0">
                <a:solidFill>
                  <a:srgbClr val="C00000"/>
                </a:solidFill>
              </a:rPr>
              <a:t>PREVENZIONE </a:t>
            </a:r>
            <a:r>
              <a:rPr lang="it-IT" sz="2800" u="sng" dirty="0">
                <a:solidFill>
                  <a:srgbClr val="C00000"/>
                </a:solidFill>
              </a:rPr>
              <a:t>DEL DISAGIO GIOVANILE</a:t>
            </a:r>
            <a:r>
              <a:rPr lang="it-IT" sz="2800" u="sng" dirty="0" smtClean="0">
                <a:solidFill>
                  <a:srgbClr val="C00000"/>
                </a:solidFill>
              </a:rPr>
              <a:t>,</a:t>
            </a:r>
            <a:r>
              <a:rPr lang="it-IT" sz="2800" dirty="0" smtClean="0">
                <a:solidFill>
                  <a:srgbClr val="C00000"/>
                </a:solidFill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</a:rPr>
              <a:t>INTEGRAZIONE</a:t>
            </a:r>
            <a:r>
              <a:rPr lang="it-IT" sz="2800" u="sng" dirty="0">
                <a:solidFill>
                  <a:srgbClr val="C00000"/>
                </a:solidFill>
              </a:rPr>
              <a:t>, INCLUSIONE, </a:t>
            </a:r>
            <a:r>
              <a:rPr lang="it-IT" sz="2800" u="sng" dirty="0" smtClean="0">
                <a:solidFill>
                  <a:srgbClr val="C00000"/>
                </a:solidFill>
              </a:rPr>
              <a:t>DISABILITÀ</a:t>
            </a:r>
            <a:endParaRPr lang="it-IT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2132013"/>
            <a:ext cx="10009187" cy="4538662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1700" b="1" u="sng" dirty="0" smtClean="0">
                <a:solidFill>
                  <a:schemeClr val="accent2"/>
                </a:solidFill>
              </a:rPr>
              <a:t>INCLUSIONE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it-IT" sz="1700" dirty="0" smtClean="0">
                <a:solidFill>
                  <a:schemeClr val="accent2"/>
                </a:solidFill>
              </a:rPr>
              <a:t>Second</a:t>
            </a:r>
            <a:r>
              <a:rPr lang="it-IT" sz="1700" b="1" dirty="0" smtClean="0">
                <a:solidFill>
                  <a:schemeClr val="accent2"/>
                </a:solidFill>
              </a:rPr>
              <a:t>aria</a:t>
            </a:r>
            <a:r>
              <a:rPr lang="it-IT" sz="1700" dirty="0" smtClean="0">
                <a:solidFill>
                  <a:schemeClr val="accent2"/>
                </a:solidFill>
              </a:rPr>
              <a:t> di I grado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 DSA con dott. </a:t>
            </a:r>
            <a:r>
              <a:rPr lang="it-IT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Scaliati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Venerdì 9 settembre 2016 ore </a:t>
            </a:r>
            <a:r>
              <a:rPr lang="it-IT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9:30-11:30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Docenti di scuola Primaria e Secondaria di I grado sul tema 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“ Didattica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speciale e continuità tra Primaria e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Secondaria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I grado”.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Lunedì </a:t>
            </a:r>
            <a:r>
              <a: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settembre ore 9:30-11:30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di scuola Primaria e Secondaria di I grado sul tema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“Didattica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speciale e continuità tra Primaria e Secondari di I grado”.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cap="all" dirty="0">
                <a:solidFill>
                  <a:srgbClr val="C00000"/>
                </a:solidFill>
              </a:rPr>
              <a:t>Totale </a:t>
            </a:r>
            <a:r>
              <a:rPr lang="it-IT" sz="1700" b="1" cap="all" dirty="0">
                <a:solidFill>
                  <a:srgbClr val="C00000"/>
                </a:solidFill>
              </a:rPr>
              <a:t>n. 4 ore in presenza scuola </a:t>
            </a:r>
            <a:r>
              <a:rPr lang="it-IT" sz="1700" b="1" cap="all" dirty="0" smtClean="0">
                <a:solidFill>
                  <a:srgbClr val="C00000"/>
                </a:solidFill>
              </a:rPr>
              <a:t>secondaria di i grado </a:t>
            </a:r>
            <a:endParaRPr lang="it-IT" sz="1700" dirty="0">
              <a:solidFill>
                <a:srgbClr val="C00000"/>
              </a:solidFill>
            </a:endParaRPr>
          </a:p>
          <a:p>
            <a:pPr marL="0" indent="0" algn="just" fontAlgn="auto" latinLnBrk="1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170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it-IT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 latinLnBrk="1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1700" b="1" u="sng" dirty="0" smtClean="0">
                <a:solidFill>
                  <a:schemeClr val="accent2"/>
                </a:solidFill>
              </a:rPr>
              <a:t>INCLUSIONE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 su relazione e conflitto con</a:t>
            </a:r>
            <a:r>
              <a:rPr lang="it-IT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dott.ssa </a:t>
            </a:r>
            <a:r>
              <a:rPr lang="it-IT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Sepe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Mercoledì 28 settembre 2016 ore 16:30-18:30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 tutti i docenti dell’IC sul tema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“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relazione a scuola: da sfida a risorsa”;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it-IT" sz="17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ercoledì </a:t>
            </a:r>
            <a:r>
              <a: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 ottobre 2016 ore 16:30-18:30</a:t>
            </a:r>
            <a:r>
              <a:rPr lang="it-IT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 tutti i docenti dell’IC di Gambettola sul tema “Esperienze di mediazione tra pari all’interno del gruppo-classe”</a:t>
            </a:r>
          </a:p>
          <a:p>
            <a:pPr lvl="1" fontAlgn="auto" latinLnBrk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1700" cap="all" dirty="0">
                <a:solidFill>
                  <a:schemeClr val="accent5"/>
                </a:solidFill>
              </a:rPr>
              <a:t>totale </a:t>
            </a:r>
            <a:r>
              <a:rPr lang="it-IT" sz="1700" b="1" cap="all" dirty="0">
                <a:solidFill>
                  <a:schemeClr val="accent5"/>
                </a:solidFill>
              </a:rPr>
              <a:t>n. 4 ore  in presenza Infanzia, Primaria e Secondaria I grado</a:t>
            </a:r>
            <a:endParaRPr lang="it-IT" sz="1700" dirty="0">
              <a:solidFill>
                <a:schemeClr val="accent5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44475" y="207963"/>
            <a:ext cx="7797800" cy="17891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2400" b="1" cap="all" dirty="0" smtClean="0">
                <a:solidFill>
                  <a:srgbClr val="C00000"/>
                </a:solidFill>
              </a:rPr>
              <a:t>unità didattica n.3</a:t>
            </a:r>
            <a:r>
              <a:rPr lang="it-IT" sz="2400" b="1" dirty="0" smtClean="0">
                <a:solidFill>
                  <a:srgbClr val="C00000"/>
                </a:solidFill>
              </a:rPr>
              <a:t>: </a:t>
            </a:r>
            <a:br>
              <a:rPr lang="it-IT" sz="2400" b="1" dirty="0" smtClean="0">
                <a:solidFill>
                  <a:srgbClr val="C00000"/>
                </a:solidFill>
              </a:rPr>
            </a:br>
            <a:r>
              <a:rPr lang="it-IT" sz="1000" b="1" dirty="0" smtClean="0">
                <a:solidFill>
                  <a:srgbClr val="C00000"/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b="1" cap="all" dirty="0" smtClean="0">
                <a:solidFill>
                  <a:srgbClr val="C00000"/>
                </a:solidFill>
              </a:rPr>
              <a:t>                </a:t>
            </a:r>
            <a:r>
              <a:rPr lang="it-IT" sz="2400" u="sng" dirty="0" smtClean="0">
                <a:solidFill>
                  <a:srgbClr val="C00000"/>
                </a:solidFill>
              </a:rPr>
              <a:t>COESIONE </a:t>
            </a:r>
            <a:r>
              <a:rPr lang="it-IT" sz="2400" u="sng" dirty="0">
                <a:solidFill>
                  <a:srgbClr val="C00000"/>
                </a:solidFill>
              </a:rPr>
              <a:t>SOCIALE, </a:t>
            </a:r>
            <a:endParaRPr lang="it-IT" sz="2400" u="sng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solidFill>
                  <a:srgbClr val="C00000"/>
                </a:solidFill>
              </a:rPr>
              <a:t>          </a:t>
            </a:r>
            <a:r>
              <a:rPr lang="it-IT" sz="2400" u="sng" dirty="0" smtClean="0">
                <a:solidFill>
                  <a:srgbClr val="C00000"/>
                </a:solidFill>
              </a:rPr>
              <a:t>PREVENZIONE </a:t>
            </a:r>
            <a:r>
              <a:rPr lang="it-IT" sz="2400" u="sng" dirty="0">
                <a:solidFill>
                  <a:srgbClr val="C00000"/>
                </a:solidFill>
              </a:rPr>
              <a:t>DEL DISAGIO GIOVANILE</a:t>
            </a:r>
            <a:r>
              <a:rPr lang="it-IT" sz="2400" u="sng" dirty="0" smtClean="0">
                <a:solidFill>
                  <a:srgbClr val="C00000"/>
                </a:solidFill>
              </a:rPr>
              <a:t>,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u="sng" dirty="0" smtClean="0">
                <a:solidFill>
                  <a:srgbClr val="C00000"/>
                </a:solidFill>
              </a:rPr>
              <a:t>INTEGRAZIONE</a:t>
            </a:r>
            <a:r>
              <a:rPr lang="it-IT" sz="2400" u="sng" dirty="0">
                <a:solidFill>
                  <a:srgbClr val="C00000"/>
                </a:solidFill>
              </a:rPr>
              <a:t>, INCLUSIONE, </a:t>
            </a:r>
            <a:r>
              <a:rPr lang="it-IT" sz="2400" u="sng" dirty="0" smtClean="0">
                <a:solidFill>
                  <a:srgbClr val="C00000"/>
                </a:solidFill>
              </a:rPr>
              <a:t>DISABILITÀ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2468563"/>
            <a:ext cx="9496425" cy="3213100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Incontri su </a:t>
            </a:r>
            <a:r>
              <a:rPr lang="it-IT" sz="2000" b="1" dirty="0">
                <a:solidFill>
                  <a:schemeClr val="accent2"/>
                </a:solidFill>
              </a:rPr>
              <a:t>bullismo e </a:t>
            </a:r>
            <a:r>
              <a:rPr lang="it-IT" sz="2000" b="1" dirty="0" err="1">
                <a:solidFill>
                  <a:schemeClr val="accent2"/>
                </a:solidFill>
              </a:rPr>
              <a:t>cyberbullismo</a:t>
            </a:r>
            <a:r>
              <a:rPr lang="it-IT" sz="2000" b="1" dirty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 docenti della </a:t>
            </a:r>
            <a:r>
              <a:rPr lang="it-IT" sz="2000" b="1" dirty="0">
                <a:solidFill>
                  <a:schemeClr val="accent2"/>
                </a:solidFill>
              </a:rPr>
              <a:t>Secondaria di I grado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it-IT" sz="2000" b="1" dirty="0">
                <a:solidFill>
                  <a:schemeClr val="accent5"/>
                </a:solidFill>
              </a:rPr>
              <a:t>n. 2 ore in presenza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svolte con dott.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Bilotto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svolto in data 9/11/2016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it-IT" sz="2000" dirty="0" smtClean="0">
                <a:solidFill>
                  <a:schemeClr val="accent5"/>
                </a:solidFill>
              </a:rPr>
              <a:t>(</a:t>
            </a:r>
            <a:r>
              <a:rPr lang="it-IT" sz="2000" b="1" dirty="0">
                <a:solidFill>
                  <a:schemeClr val="accent5"/>
                </a:solidFill>
              </a:rPr>
              <a:t>Proposta per </a:t>
            </a:r>
            <a:r>
              <a:rPr lang="it-IT" sz="2000" b="1" dirty="0" err="1">
                <a:solidFill>
                  <a:schemeClr val="accent5"/>
                </a:solidFill>
              </a:rPr>
              <a:t>l’a.s.</a:t>
            </a:r>
            <a:r>
              <a:rPr lang="it-IT" sz="2000" b="1" dirty="0">
                <a:solidFill>
                  <a:schemeClr val="accent5"/>
                </a:solidFill>
              </a:rPr>
              <a:t> 2017/2018</a:t>
            </a:r>
            <a:r>
              <a:rPr lang="it-IT" sz="2000" dirty="0">
                <a:solidFill>
                  <a:schemeClr val="accent5"/>
                </a:solidFill>
              </a:rPr>
              <a:t>):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 </a:t>
            </a:r>
            <a:r>
              <a:rPr lang="it-IT" sz="2000" b="1" dirty="0" smtClean="0">
                <a:solidFill>
                  <a:schemeClr val="accent2"/>
                </a:solidFill>
              </a:rPr>
              <a:t>AUTISMO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rivolta a </a:t>
            </a:r>
            <a:r>
              <a:rPr lang="it-IT" sz="2000" b="1" dirty="0" smtClean="0">
                <a:solidFill>
                  <a:schemeClr val="accent5"/>
                </a:solidFill>
              </a:rPr>
              <a:t>TUTTI I DOCENTI</a:t>
            </a:r>
            <a:r>
              <a:rPr lang="it-IT" sz="2000" dirty="0" smtClean="0">
                <a:solidFill>
                  <a:schemeClr val="accent5"/>
                </a:solidFill>
              </a:rPr>
              <a:t> DELL’I.C. E AL PERSONALE ATA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discutere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nelle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commissioni,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nei Dipartimenti e team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poi approvare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sede di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Collegio unitario di maggio 2017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44475" y="104775"/>
            <a:ext cx="7462838" cy="20510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it-IT" sz="2800" b="1" cap="all" dirty="0" smtClean="0">
                <a:solidFill>
                  <a:srgbClr val="C00000"/>
                </a:solidFill>
              </a:rPr>
              <a:t>unità didattica n.3</a:t>
            </a:r>
            <a:r>
              <a:rPr lang="it-IT" sz="2800" b="1" dirty="0" smtClean="0">
                <a:solidFill>
                  <a:srgbClr val="C00000"/>
                </a:solidFill>
              </a:rPr>
              <a:t>: </a:t>
            </a:r>
            <a:br>
              <a:rPr lang="it-IT" sz="2800" b="1" dirty="0" smtClean="0">
                <a:solidFill>
                  <a:srgbClr val="C00000"/>
                </a:solidFill>
              </a:rPr>
            </a:br>
            <a:r>
              <a:rPr lang="it-IT" sz="1050" b="1" dirty="0" smtClean="0">
                <a:solidFill>
                  <a:srgbClr val="C00000"/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800" b="1" cap="all" dirty="0" smtClean="0">
                <a:solidFill>
                  <a:srgbClr val="C00000"/>
                </a:solidFill>
              </a:rPr>
              <a:t>                </a:t>
            </a:r>
            <a:r>
              <a:rPr lang="it-IT" sz="2800" u="sng" dirty="0" smtClean="0">
                <a:solidFill>
                  <a:srgbClr val="C00000"/>
                </a:solidFill>
              </a:rPr>
              <a:t>COESIONE </a:t>
            </a:r>
            <a:r>
              <a:rPr lang="it-IT" sz="2800" u="sng" dirty="0">
                <a:solidFill>
                  <a:srgbClr val="C00000"/>
                </a:solidFill>
              </a:rPr>
              <a:t>SOCIALE, </a:t>
            </a:r>
            <a:endParaRPr lang="it-IT" sz="2800" u="sng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it-IT" sz="2800" dirty="0" smtClean="0">
                <a:solidFill>
                  <a:srgbClr val="C00000"/>
                </a:solidFill>
              </a:rPr>
              <a:t>          </a:t>
            </a:r>
            <a:r>
              <a:rPr lang="it-IT" sz="2800" u="sng" dirty="0" smtClean="0">
                <a:solidFill>
                  <a:srgbClr val="C00000"/>
                </a:solidFill>
              </a:rPr>
              <a:t>PREVENZIONE </a:t>
            </a:r>
            <a:r>
              <a:rPr lang="it-IT" sz="2800" u="sng" dirty="0">
                <a:solidFill>
                  <a:srgbClr val="C00000"/>
                </a:solidFill>
              </a:rPr>
              <a:t>DEL DISAGIO GIOVANILE</a:t>
            </a:r>
            <a:r>
              <a:rPr lang="it-IT" sz="2800" u="sng" dirty="0" smtClean="0">
                <a:solidFill>
                  <a:srgbClr val="C00000"/>
                </a:solidFill>
              </a:rPr>
              <a:t>,</a:t>
            </a:r>
            <a:r>
              <a:rPr lang="it-IT" sz="2800" dirty="0" smtClean="0">
                <a:solidFill>
                  <a:srgbClr val="C00000"/>
                </a:solidFill>
              </a:rPr>
              <a:t> </a:t>
            </a:r>
            <a:r>
              <a:rPr lang="it-IT" sz="2800" u="sng" dirty="0" smtClean="0">
                <a:solidFill>
                  <a:srgbClr val="C00000"/>
                </a:solidFill>
              </a:rPr>
              <a:t>INTEGRAZIONE</a:t>
            </a:r>
            <a:r>
              <a:rPr lang="it-IT" sz="2800" u="sng" dirty="0">
                <a:solidFill>
                  <a:srgbClr val="C00000"/>
                </a:solidFill>
              </a:rPr>
              <a:t>, INCLUSIONE, </a:t>
            </a:r>
            <a:r>
              <a:rPr lang="it-IT" sz="2800" u="sng" dirty="0" smtClean="0">
                <a:solidFill>
                  <a:srgbClr val="C00000"/>
                </a:solidFill>
              </a:rPr>
              <a:t>DISABILITÀ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-115720" y="5682343"/>
            <a:ext cx="10086392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cs typeface="+mn-cs"/>
              </a:rPr>
              <a:t>BUONA FORMAZIONE A TUTTI !!!</a:t>
            </a:r>
            <a:endParaRPr lang="it-IT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Smile 5"/>
          <p:cNvSpPr/>
          <p:nvPr/>
        </p:nvSpPr>
        <p:spPr>
          <a:xfrm rot="20642543">
            <a:off x="295275" y="5341938"/>
            <a:ext cx="525463" cy="447675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" name="Smile 6"/>
          <p:cNvSpPr/>
          <p:nvPr/>
        </p:nvSpPr>
        <p:spPr>
          <a:xfrm rot="20642543">
            <a:off x="2047875" y="5410200"/>
            <a:ext cx="339725" cy="288925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Smile 7"/>
          <p:cNvSpPr/>
          <p:nvPr/>
        </p:nvSpPr>
        <p:spPr>
          <a:xfrm rot="20642543">
            <a:off x="1246188" y="6380163"/>
            <a:ext cx="398462" cy="363537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818</Words>
  <Application>Microsoft Office PowerPoint</Application>
  <PresentationFormat>Personalizzato</PresentationFormat>
  <Paragraphs>63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8</vt:i4>
      </vt:variant>
    </vt:vector>
  </HeadingPairs>
  <TitlesOfParts>
    <vt:vector size="22" baseType="lpstr">
      <vt:lpstr>Trebuchet MS</vt:lpstr>
      <vt:lpstr>Arial</vt:lpstr>
      <vt:lpstr>Wingdings 3</vt:lpstr>
      <vt:lpstr>Calibri</vt:lpstr>
      <vt:lpstr>Algerian</vt:lpstr>
      <vt:lpstr>Footlight MT Light</vt:lpstr>
      <vt:lpstr>Tahoma</vt:lpstr>
      <vt:lpstr>Arial Rounded MT Bold</vt:lpstr>
      <vt:lpstr>Times New Roman</vt:lpstr>
      <vt:lpstr>Wingdings</vt:lpstr>
      <vt:lpstr>Sfaccettatura</vt:lpstr>
      <vt:lpstr>Sfaccettatura</vt:lpstr>
      <vt:lpstr>Sfaccettatura</vt:lpstr>
      <vt:lpstr>Sfaccettatura</vt:lpstr>
      <vt:lpstr>PIANO per la FORMAZIONE  dei DOCENTI di ruolo a.s. 2016/2017</vt:lpstr>
      <vt:lpstr>COMPETENZE   ED   UNITÀ FORMATIVE  Triennio 2016-2019</vt:lpstr>
      <vt:lpstr>Diapositiva 3</vt:lpstr>
      <vt:lpstr>UNITÀ DIDATTICA N.1:    VALUTAZIONE E MIGLIORAMENTO  </vt:lpstr>
      <vt:lpstr>Diapositiva 5</vt:lpstr>
      <vt:lpstr>Diapositiva 6</vt:lpstr>
      <vt:lpstr>Diapositiva 7</vt:lpstr>
      <vt:lpstr>Diapositiva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per la FORMAZIONE dei DOCENTI a.s. 2016/2017</dc:title>
  <dc:creator>Microsoft</dc:creator>
  <cp:lastModifiedBy>Utente</cp:lastModifiedBy>
  <cp:revision>21</cp:revision>
  <dcterms:created xsi:type="dcterms:W3CDTF">2017-01-23T16:24:32Z</dcterms:created>
  <dcterms:modified xsi:type="dcterms:W3CDTF">2017-01-25T15:19:57Z</dcterms:modified>
</cp:coreProperties>
</file>