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Piano di Miglioramento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Progetto di ITALIANO</a:t>
            </a:r>
            <a:endParaRPr 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2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65182" cy="1320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OBIETTIVO primario :</a:t>
            </a:r>
            <a:br>
              <a:rPr lang="it-IT" dirty="0" smtClean="0"/>
            </a:br>
            <a:r>
              <a:rPr lang="it-IT" dirty="0" smtClean="0"/>
              <a:t>sviluppare </a:t>
            </a:r>
            <a:r>
              <a:rPr lang="it-IT" dirty="0"/>
              <a:t>le competenze di lettura o </a:t>
            </a:r>
            <a:r>
              <a:rPr lang="it-IT" i="1" dirty="0" err="1"/>
              <a:t>literacy</a:t>
            </a:r>
            <a:r>
              <a:rPr lang="it-IT" dirty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8773" y="2468160"/>
            <a:ext cx="9031931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INTERAZIONE DI DIFFERENTI operazioni </a:t>
            </a:r>
            <a:r>
              <a:rPr lang="it-IT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cognitive e abilità </a:t>
            </a:r>
            <a:r>
              <a:rPr lang="it-IT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metalinguistiche, </a:t>
            </a:r>
            <a:r>
              <a:rPr lang="it-IT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quali: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individuare informazioni date nel testo;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 formulare inferenze;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 individuare il significato di un elemento lessicale (lessema) in contesto;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 riconoscere il significato e la funzione degli elementi di </a:t>
            </a:r>
            <a:r>
              <a:rPr lang="it-IT" dirty="0" smtClean="0">
                <a:solidFill>
                  <a:schemeClr val="accent2"/>
                </a:solidFill>
              </a:rPr>
              <a:t>COESIONE TESTUALE</a:t>
            </a:r>
            <a:r>
              <a:rPr lang="it-IT" dirty="0" smtClean="0">
                <a:solidFill>
                  <a:srgbClr val="FF0000"/>
                </a:solidFill>
              </a:rPr>
              <a:t>;</a:t>
            </a:r>
            <a:endParaRPr lang="it-IT" dirty="0">
              <a:solidFill>
                <a:srgbClr val="FF0000"/>
              </a:solidFill>
            </a:endParaRPr>
          </a:p>
          <a:p>
            <a:pPr lvl="0"/>
            <a:r>
              <a:rPr lang="it-IT" dirty="0">
                <a:solidFill>
                  <a:srgbClr val="FF0000"/>
                </a:solidFill>
              </a:rPr>
              <a:t> comprendere il significato globale di un testo, riconoscendone le modalità di </a:t>
            </a:r>
            <a:r>
              <a:rPr lang="it-IT" dirty="0" smtClean="0">
                <a:solidFill>
                  <a:schemeClr val="accent2"/>
                </a:solidFill>
              </a:rPr>
              <a:t>COERENZA</a:t>
            </a:r>
            <a:r>
              <a:rPr lang="it-IT" dirty="0" smtClean="0">
                <a:solidFill>
                  <a:srgbClr val="FF0000"/>
                </a:solidFill>
              </a:rPr>
              <a:t>;</a:t>
            </a:r>
            <a:endParaRPr lang="it-IT" dirty="0">
              <a:solidFill>
                <a:srgbClr val="FF0000"/>
              </a:solidFill>
            </a:endParaRPr>
          </a:p>
          <a:p>
            <a:pPr lvl="0"/>
            <a:r>
              <a:rPr lang="it-IT" dirty="0">
                <a:solidFill>
                  <a:srgbClr val="FF0000"/>
                </a:solidFill>
              </a:rPr>
              <a:t> sviluppare </a:t>
            </a:r>
            <a:r>
              <a:rPr lang="it-IT" dirty="0" smtClean="0">
                <a:solidFill>
                  <a:srgbClr val="FF0000"/>
                </a:solidFill>
              </a:rPr>
              <a:t>un’</a:t>
            </a:r>
            <a:r>
              <a:rPr lang="it-IT" dirty="0" smtClean="0">
                <a:solidFill>
                  <a:schemeClr val="accent2"/>
                </a:solidFill>
              </a:rPr>
              <a:t>INTERPRETAZIONE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(al di là della comprensione letterale);</a:t>
            </a:r>
          </a:p>
          <a:p>
            <a:pPr lvl="0"/>
            <a:r>
              <a:rPr lang="it-IT" dirty="0">
                <a:solidFill>
                  <a:srgbClr val="FF0000"/>
                </a:solidFill>
              </a:rPr>
              <a:t> riflettere sul contenuto e sulla forma del testo e darne una propria </a:t>
            </a:r>
            <a:r>
              <a:rPr lang="it-IT" dirty="0" smtClean="0">
                <a:solidFill>
                  <a:schemeClr val="accent2"/>
                </a:solidFill>
              </a:rPr>
              <a:t>VALUTAZIONE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842664" y="1712422"/>
            <a:ext cx="448887" cy="6892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36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8192" y="634538"/>
            <a:ext cx="5548899" cy="637309"/>
          </a:xfrm>
        </p:spPr>
        <p:txBody>
          <a:bodyPr>
            <a:noAutofit/>
          </a:bodyPr>
          <a:lstStyle/>
          <a:p>
            <a:pPr algn="ctr"/>
            <a:r>
              <a:rPr lang="it-IT" dirty="0" smtClean="0"/>
              <a:t>Quali difficoltà emerse?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7385" y="2211395"/>
            <a:ext cx="9057639" cy="4114590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Attuano </a:t>
            </a:r>
            <a:r>
              <a:rPr lang="it-IT" dirty="0"/>
              <a:t>strategie di lettura superficiali </a:t>
            </a:r>
            <a:r>
              <a:rPr lang="it-IT" dirty="0" smtClean="0"/>
              <a:t>, perché non sempre riescono a </a:t>
            </a:r>
            <a:r>
              <a:rPr lang="it-IT" dirty="0"/>
              <a:t>ritrovare informazioni </a:t>
            </a:r>
            <a:r>
              <a:rPr lang="it-IT" dirty="0" smtClean="0"/>
              <a:t>esplicite, </a:t>
            </a:r>
            <a:r>
              <a:rPr lang="it-IT" dirty="0"/>
              <a:t>se nel testo ci sono </a:t>
            </a:r>
            <a:r>
              <a:rPr lang="it-IT" dirty="0" smtClean="0"/>
              <a:t>“</a:t>
            </a:r>
            <a:r>
              <a:rPr lang="it-IT" dirty="0"/>
              <a:t>informazioni </a:t>
            </a:r>
            <a:r>
              <a:rPr lang="it-IT" dirty="0" smtClean="0"/>
              <a:t>concorrenti” (non </a:t>
            </a:r>
            <a:r>
              <a:rPr lang="it-IT" dirty="0"/>
              <a:t>rispondono alla domanda formulata, </a:t>
            </a:r>
            <a:r>
              <a:rPr lang="it-IT" dirty="0" smtClean="0"/>
              <a:t>ma si </a:t>
            </a:r>
            <a:r>
              <a:rPr lang="it-IT" dirty="0"/>
              <a:t>trovano nella stessa porzione di testo e magari riferite allo stesso </a:t>
            </a:r>
            <a:r>
              <a:rPr lang="it-IT" dirty="0" smtClean="0"/>
              <a:t>soggetto);</a:t>
            </a:r>
          </a:p>
          <a:p>
            <a:pPr lvl="0"/>
            <a:r>
              <a:rPr lang="it-IT" dirty="0" smtClean="0"/>
              <a:t>Si fermano </a:t>
            </a:r>
            <a:r>
              <a:rPr lang="it-IT" dirty="0"/>
              <a:t>alla comprensione letterale, mentre l’interpretazione, la costruzione del significato viene fatta direttamente </a:t>
            </a:r>
            <a:r>
              <a:rPr lang="it-IT" dirty="0" smtClean="0"/>
              <a:t>dall’insegnante, motivo per cui non sono in grado di offrire una ricostruzione </a:t>
            </a:r>
            <a:r>
              <a:rPr lang="it-IT" dirty="0"/>
              <a:t>complessiva del </a:t>
            </a:r>
            <a:r>
              <a:rPr lang="it-IT" dirty="0" smtClean="0"/>
              <a:t>testo (o una </a:t>
            </a:r>
            <a:r>
              <a:rPr lang="it-IT" dirty="0"/>
              <a:t>minima </a:t>
            </a:r>
            <a:r>
              <a:rPr lang="it-IT" dirty="0" smtClean="0"/>
              <a:t>interpretazione);</a:t>
            </a:r>
          </a:p>
          <a:p>
            <a:r>
              <a:rPr lang="it-IT" dirty="0" smtClean="0"/>
              <a:t>Non riconoscono </a:t>
            </a:r>
            <a:r>
              <a:rPr lang="it-IT" dirty="0"/>
              <a:t>la funzione specifica di connettivi e </a:t>
            </a:r>
            <a:r>
              <a:rPr lang="it-IT" dirty="0" smtClean="0"/>
              <a:t>punteggiatura, perciò risulta </a:t>
            </a:r>
            <a:r>
              <a:rPr lang="it-IT" dirty="0"/>
              <a:t>ardua la comprensione a livello di coesione testuale e di organizzazione </a:t>
            </a:r>
            <a:r>
              <a:rPr lang="it-IT" dirty="0" smtClean="0"/>
              <a:t>logico-sintattica.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27705" y="1271846"/>
            <a:ext cx="5548899" cy="637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GLI STUDENTI : </a:t>
            </a:r>
            <a:endParaRPr lang="it-IT" dirty="0"/>
          </a:p>
        </p:txBody>
      </p:sp>
      <p:sp>
        <p:nvSpPr>
          <p:cNvPr id="5" name="Freccia circolare a destra 4"/>
          <p:cNvSpPr/>
          <p:nvPr/>
        </p:nvSpPr>
        <p:spPr>
          <a:xfrm rot="18934994" flipH="1">
            <a:off x="4117377" y="1284108"/>
            <a:ext cx="511386" cy="960649"/>
          </a:xfrm>
          <a:prstGeom prst="curved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Freccia circolare a destra 5"/>
          <p:cNvSpPr/>
          <p:nvPr/>
        </p:nvSpPr>
        <p:spPr>
          <a:xfrm>
            <a:off x="373767" y="2797233"/>
            <a:ext cx="580352" cy="1180406"/>
          </a:xfrm>
          <a:prstGeom prst="curved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Freccia circolare a destra 6"/>
          <p:cNvSpPr/>
          <p:nvPr/>
        </p:nvSpPr>
        <p:spPr>
          <a:xfrm rot="21218685" flipH="1">
            <a:off x="9952160" y="3925856"/>
            <a:ext cx="555141" cy="1184433"/>
          </a:xfrm>
          <a:prstGeom prst="curved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78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8887" y="609600"/>
            <a:ext cx="9750829" cy="13208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Attività 1 : 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> </a:t>
            </a:r>
            <a:r>
              <a:rPr lang="it-IT" b="1" dirty="0" smtClean="0"/>
              <a:t>            “</a:t>
            </a:r>
            <a:r>
              <a:rPr lang="it-IT" b="1" dirty="0"/>
              <a:t>PER COMINCIARE. STORIE A FUMETTI”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668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Attività 2 : 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“</a:t>
            </a:r>
            <a:r>
              <a:rPr lang="it-IT" b="1" dirty="0"/>
              <a:t>PER COMINCIARE. STORIE A PAROLE”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07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18211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Attività 3: 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“</a:t>
            </a:r>
            <a:r>
              <a:rPr lang="it-IT" b="1" dirty="0"/>
              <a:t>COM-PRENDIAMOCI un TESTO NARRATIVO”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6560948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223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Sfaccettatura</vt:lpstr>
      <vt:lpstr>Piano di Miglioramento</vt:lpstr>
      <vt:lpstr>OBIETTIVO primario : sviluppare le competenze di lettura o literacy </vt:lpstr>
      <vt:lpstr>Quali difficoltà emerse? </vt:lpstr>
      <vt:lpstr>Attività 1 :                “PER COMINCIARE. STORIE A FUMETTI” </vt:lpstr>
      <vt:lpstr>Attività 2 :    “PER COMINCIARE. STORIE A PAROLE” </vt:lpstr>
      <vt:lpstr>Attività 3:    “COM-PRENDIAMOCI un TESTO NARRATIVO”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di Miglioramento</dc:title>
  <dc:creator>Microsoft</dc:creator>
  <cp:lastModifiedBy>Microsoft</cp:lastModifiedBy>
  <cp:revision>6</cp:revision>
  <dcterms:created xsi:type="dcterms:W3CDTF">2017-01-09T13:52:50Z</dcterms:created>
  <dcterms:modified xsi:type="dcterms:W3CDTF">2017-01-09T14:35:22Z</dcterms:modified>
</cp:coreProperties>
</file>