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04" r:id="rId2"/>
    <p:sldId id="31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20" r:id="rId15"/>
    <p:sldId id="321" r:id="rId16"/>
    <p:sldId id="322" r:id="rId17"/>
    <p:sldId id="323" r:id="rId1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77" autoAdjust="0"/>
  </p:normalViewPr>
  <p:slideViewPr>
    <p:cSldViewPr>
      <p:cViewPr varScale="1">
        <p:scale>
          <a:sx n="62" d="100"/>
          <a:sy n="62" d="100"/>
        </p:scale>
        <p:origin x="157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E59131F4-BCB3-45F7-AFE3-A00845EC049B}" type="datetimeFigureOut">
              <a:rPr lang="it-IT" smtClean="0"/>
              <a:pPr/>
              <a:t>26/09/2017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EAA1E08C-9332-43D4-9CE4-4FABF8E74AE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014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B0C7E82F-EBDD-49BE-8B13-8FC7B620243F}" type="datetimeFigureOut">
              <a:rPr lang="it-IT" smtClean="0"/>
              <a:pPr/>
              <a:t>26/09/2017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30BDB66D-2D48-4C15-A2D1-A03A5ED19A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71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 b="1" smtClean="0"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 b="1" smtClean="0">
                <a:latin typeface="Arial" charset="0"/>
              </a:defRPr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 b="1" smtClean="0">
                <a:latin typeface="Arial" charset="0"/>
              </a:defRPr>
            </a:lvl1pPr>
          </a:lstStyle>
          <a:p>
            <a:pPr>
              <a:defRPr/>
            </a:pPr>
            <a:fld id="{DA4F029B-AAFF-49C8-93CC-2A9B4D2D4E8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EC64A-837A-4C9A-A1C3-15DC07A3AE4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943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943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62D2A-8778-4ABE-9DE1-73DF528C50A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" y="304800"/>
            <a:ext cx="8763000" cy="5943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52F05-DDF1-4E57-B580-C4216BB60C0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371600" y="1219200"/>
            <a:ext cx="7543800" cy="5029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8093A-B04E-47EE-A350-6E9F39990EA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D52D1-2EB8-4202-AD9C-CB2A183FDEF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08FBB-FD51-47F6-A61F-1303D50FBF65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197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2B035-6442-4EA9-9F3C-6160D4A042E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B1C8B-8B6F-4EE4-B923-45C135F976A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F553-192F-48EA-A657-5340C4028DB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A120-CA76-43E7-8D92-BFE8D5733E6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1AC1-DCA4-4C66-AF6A-E999813A9E0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4E069-D501-4DE3-932E-FDE875053949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2192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6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77000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7D5B43-D87F-44DC-9E26-6FDD029575D5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458200" cy="1010543"/>
          </a:xfrm>
        </p:spPr>
        <p:txBody>
          <a:bodyPr>
            <a:noAutofit/>
          </a:bodyPr>
          <a:lstStyle/>
          <a:p>
            <a:r>
              <a:rPr lang="it-IT" sz="6600" b="1" i="1" dirty="0" smtClean="0">
                <a:solidFill>
                  <a:srgbClr val="C00000"/>
                </a:solidFill>
              </a:rPr>
              <a:t>L’educazione oggi tra cognitivo e affettivo</a:t>
            </a:r>
            <a:r>
              <a:rPr lang="it-IT" sz="4800" dirty="0" smtClean="0"/>
              <a:t/>
            </a:r>
            <a:br>
              <a:rPr lang="it-IT" sz="4800" dirty="0" smtClean="0"/>
            </a:br>
            <a:endParaRPr lang="it-IT" sz="480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srgbClr val="000000"/>
                </a:solidFill>
              </a:rPr>
              <a:t>Cooperativa sociale Fratelli è Possibile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Il bambino che «non apprende» </a:t>
            </a:r>
          </a:p>
          <a:p>
            <a:pPr marL="0" indent="0" algn="ctr">
              <a:buNone/>
            </a:pPr>
            <a:endParaRPr lang="it-IT" dirty="0" smtClean="0"/>
          </a:p>
          <a:p>
            <a:pPr algn="ctr"/>
            <a:r>
              <a:rPr lang="it-IT" dirty="0" smtClean="0"/>
              <a:t>Difficoltà di alcune parti del suo sistema psichico</a:t>
            </a:r>
          </a:p>
          <a:p>
            <a:pPr algn="ctr"/>
            <a:r>
              <a:rPr lang="it-IT" dirty="0" smtClean="0"/>
              <a:t>Crisi della rappresentazione di se’</a:t>
            </a:r>
          </a:p>
          <a:p>
            <a:pPr algn="ctr"/>
            <a:r>
              <a:rPr lang="it-IT" dirty="0" smtClean="0"/>
              <a:t>Crisi della costrizione del proprio ruolo sociale</a:t>
            </a:r>
          </a:p>
          <a:p>
            <a:pPr algn="ctr"/>
            <a:r>
              <a:rPr lang="it-IT" dirty="0" smtClean="0"/>
              <a:t>Conflitto con i propri «oggetti interni»</a:t>
            </a:r>
          </a:p>
          <a:p>
            <a:pPr algn="ctr"/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942383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COMORBIDITA’ tra               Difficoltà di Apprendimento</a:t>
            </a:r>
          </a:p>
          <a:p>
            <a:pPr marL="0" indent="0">
              <a:buNone/>
            </a:pPr>
            <a:r>
              <a:rPr lang="it-IT" dirty="0" smtClean="0"/>
              <a:t>			              (terapia riabilitativa)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Difficoltà emotiva</a:t>
            </a:r>
          </a:p>
          <a:p>
            <a:pPr marL="0" indent="0">
              <a:buNone/>
            </a:pPr>
            <a:r>
              <a:rPr lang="it-IT" dirty="0" smtClean="0"/>
              <a:t>                              (nodo psicopatologico, quindi psicoterapia)</a:t>
            </a:r>
          </a:p>
          <a:p>
            <a:pPr marL="0" indent="0">
              <a:buNone/>
            </a:pP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Sono due aspetti così indistricabilmente compenetrati da rendere difficile individuare la patogenesi primitiva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reccia a destra 4"/>
          <p:cNvSpPr/>
          <p:nvPr/>
        </p:nvSpPr>
        <p:spPr bwMode="auto">
          <a:xfrm>
            <a:off x="3538848" y="1879236"/>
            <a:ext cx="394385" cy="31483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ccia a destra 5"/>
          <p:cNvSpPr/>
          <p:nvPr/>
        </p:nvSpPr>
        <p:spPr bwMode="auto">
          <a:xfrm>
            <a:off x="3538848" y="3400712"/>
            <a:ext cx="394385" cy="31483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86560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 MASUD KHAN (1989)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  «L’attesa è l’esperienza cruciale di chi cerca di costruire i propri             strumenti per sperimentare se stessi e gli altri. </a:t>
            </a:r>
          </a:p>
          <a:p>
            <a:pPr marL="0" indent="0" algn="just">
              <a:buNone/>
            </a:pPr>
            <a:r>
              <a:rPr lang="it-IT" dirty="0" smtClean="0"/>
              <a:t>Colui che attende trova. </a:t>
            </a:r>
          </a:p>
          <a:p>
            <a:pPr marL="0" indent="0" algn="just">
              <a:buNone/>
            </a:pPr>
            <a:r>
              <a:rPr lang="it-IT" dirty="0" smtClean="0"/>
              <a:t>La non attesa garantisce la non scoperta.</a:t>
            </a:r>
          </a:p>
          <a:p>
            <a:pPr marL="0" indent="0" algn="just">
              <a:buNone/>
            </a:pPr>
            <a:r>
              <a:rPr lang="it-IT" dirty="0" smtClean="0"/>
              <a:t>Apprendiamo dalla vicinanza e non dalla esortazione».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9093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Oggi il problema non è la «funzione di apprendere» a cui il bambino è naturalmente portato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ma i TEMPI e i MODI connessi a questo esercizio</a:t>
            </a: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err="1" smtClean="0"/>
              <a:t>Bion</a:t>
            </a:r>
            <a:r>
              <a:rPr lang="it-IT" dirty="0" smtClean="0"/>
              <a:t> parla di «dolore mentale» connesso all’esperienza emotiva dell’apprendere, come capacità di «tollerare l’angoscia e l’ambivalenza emotiva» inevitabilmente legate al processo di conoscere.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77469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0" dirty="0" smtClean="0">
                <a:solidFill>
                  <a:srgbClr val="C00000"/>
                </a:solidFill>
                <a:latin typeface="Berlin Sans FB" pitchFamily="34" charset="0"/>
              </a:rPr>
              <a:t>CREATIVITA</a:t>
            </a:r>
            <a:r>
              <a:rPr lang="it-IT" sz="4000" b="1" dirty="0" smtClean="0">
                <a:solidFill>
                  <a:srgbClr val="C00000"/>
                </a:solidFill>
              </a:rPr>
              <a:t>’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it-IT" dirty="0" smtClean="0"/>
              <a:t>LEGAME : l’educazione all’amore aiuta a creare vitalità e senso di appartenenza</a:t>
            </a:r>
          </a:p>
          <a:p>
            <a:pPr marL="114300" indent="0">
              <a:buClrTx/>
              <a:buNone/>
            </a:pPr>
            <a:endParaRPr lang="it-IT" dirty="0" smtClean="0"/>
          </a:p>
          <a:p>
            <a:pPr>
              <a:buClrTx/>
            </a:pPr>
            <a:r>
              <a:rPr lang="it-IT" dirty="0" smtClean="0"/>
              <a:t>FUNZIONE: ruoli e responsabilità tra adulti e ragazzi</a:t>
            </a:r>
          </a:p>
          <a:p>
            <a:pPr>
              <a:buClrTx/>
            </a:pPr>
            <a:endParaRPr lang="it-IT" dirty="0" smtClean="0"/>
          </a:p>
          <a:p>
            <a:pPr>
              <a:buClrTx/>
            </a:pPr>
            <a:r>
              <a:rPr lang="it-IT" dirty="0" smtClean="0"/>
              <a:t>SENSO : aiuta a storicizzare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78976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LA NARRAZIONE</a:t>
            </a:r>
            <a:endParaRPr lang="it-IT" sz="40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it-IT" dirty="0"/>
              <a:t>A</a:t>
            </a:r>
            <a:r>
              <a:rPr lang="it-IT" dirty="0" smtClean="0"/>
              <a:t>ttribuire </a:t>
            </a:r>
            <a:r>
              <a:rPr lang="it-IT" i="1" dirty="0" smtClean="0"/>
              <a:t>significato</a:t>
            </a:r>
            <a:r>
              <a:rPr lang="it-IT" dirty="0" smtClean="0"/>
              <a:t> agli eventi della propria vita attraverso atti narrativi e la creazione di storie</a:t>
            </a:r>
          </a:p>
          <a:p>
            <a:pPr>
              <a:buClrTx/>
            </a:pPr>
            <a:endParaRPr lang="it-IT" dirty="0" smtClean="0"/>
          </a:p>
          <a:p>
            <a:pPr>
              <a:buClrTx/>
            </a:pPr>
            <a:r>
              <a:rPr lang="it-IT" dirty="0" smtClean="0"/>
              <a:t>La propria storia si snoda tra: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 smtClean="0"/>
              <a:t>    - un </a:t>
            </a:r>
            <a:r>
              <a:rPr lang="it-IT" i="1" dirty="0" smtClean="0"/>
              <a:t>livello collettivo  </a:t>
            </a:r>
            <a:r>
              <a:rPr lang="it-IT" sz="3000" dirty="0" smtClean="0"/>
              <a:t>(</a:t>
            </a:r>
            <a:r>
              <a:rPr lang="it-IT" sz="2800" dirty="0" smtClean="0"/>
              <a:t>la società oggi)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 smtClean="0"/>
              <a:t>    - la </a:t>
            </a:r>
            <a:r>
              <a:rPr lang="it-IT" i="1" dirty="0" smtClean="0"/>
              <a:t>tradizione culturale </a:t>
            </a:r>
            <a:r>
              <a:rPr lang="it-IT" sz="2800" dirty="0" smtClean="0"/>
              <a:t>(la cultura di appartenenza)</a:t>
            </a:r>
          </a:p>
          <a:p>
            <a:pPr>
              <a:lnSpc>
                <a:spcPct val="150000"/>
              </a:lnSpc>
              <a:buNone/>
            </a:pPr>
            <a:r>
              <a:rPr lang="it-IT" dirty="0" smtClean="0"/>
              <a:t>     - il </a:t>
            </a:r>
            <a:r>
              <a:rPr lang="it-IT" i="1" dirty="0" smtClean="0"/>
              <a:t>livello personale/privato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829484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19256" cy="1224136"/>
          </a:xfrm>
        </p:spPr>
        <p:txBody>
          <a:bodyPr>
            <a:noAutofit/>
          </a:bodyPr>
          <a:lstStyle/>
          <a:p>
            <a:pPr algn="ctr"/>
            <a: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/>
            </a:r>
            <a:b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</a:br>
            <a: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LA NARRAZIONE PER </a:t>
            </a:r>
            <a:b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</a:br>
            <a: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ELABORARE I VISSUTI</a:t>
            </a:r>
            <a:br>
              <a:rPr lang="it-IT" sz="40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</a:br>
            <a:endParaRPr lang="it-IT" sz="40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13732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 smtClean="0"/>
              <a:t>    </a:t>
            </a:r>
            <a:endParaRPr lang="it-IT" b="1" dirty="0" smtClean="0"/>
          </a:p>
          <a:p>
            <a:pPr algn="ctr">
              <a:buNone/>
            </a:pPr>
            <a:r>
              <a:rPr lang="it-IT" dirty="0" smtClean="0"/>
              <a:t>INTELLIGENZA NARRATIVA </a:t>
            </a:r>
          </a:p>
          <a:p>
            <a:pPr algn="ctr">
              <a:buNone/>
            </a:pPr>
            <a:r>
              <a:rPr lang="it-IT" dirty="0" smtClean="0"/>
              <a:t>Mettere in fila la propria esperienza dandole significato</a:t>
            </a:r>
          </a:p>
          <a:p>
            <a:pPr algn="ctr">
              <a:buNone/>
            </a:pPr>
            <a:endParaRPr lang="it-IT" sz="2400" dirty="0" smtClean="0"/>
          </a:p>
          <a:p>
            <a:pPr algn="ctr">
              <a:buNone/>
            </a:pPr>
            <a:r>
              <a:rPr lang="it-IT" dirty="0" smtClean="0"/>
              <a:t>     </a:t>
            </a:r>
            <a:r>
              <a:rPr lang="it-IT" i="1" dirty="0" smtClean="0"/>
              <a:t>significa</a:t>
            </a:r>
            <a:r>
              <a:rPr lang="it-IT" dirty="0" smtClean="0"/>
              <a:t> organizzare intorno ai ricordi</a:t>
            </a:r>
          </a:p>
          <a:p>
            <a:pPr algn="ctr">
              <a:buNone/>
            </a:pPr>
            <a:r>
              <a:rPr lang="it-IT" dirty="0" smtClean="0"/>
              <a:t>     un pensiero con una nuova configurazione mentale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non è facile raccontarsi intorno a una storia</a:t>
            </a:r>
          </a:p>
          <a:p>
            <a:pPr algn="ctr">
              <a:buNone/>
            </a:pPr>
            <a:r>
              <a:rPr lang="it-IT" dirty="0" smtClean="0"/>
              <a:t>a volte si fanno uscire solo brandelli</a:t>
            </a:r>
          </a:p>
          <a:p>
            <a:pPr algn="ctr">
              <a:buNone/>
            </a:pPr>
            <a:r>
              <a:rPr lang="it-IT" dirty="0" smtClean="0"/>
              <a:t>piccoli pezzi confusi e caotici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5976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LA NARRAZIONE</a:t>
            </a:r>
            <a:endParaRPr lang="it-IT" sz="36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8" cy="615354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La “capacità di esprimersi” segna il confine tra:</a:t>
            </a:r>
          </a:p>
          <a:p>
            <a:pPr>
              <a:buClrTx/>
            </a:pPr>
            <a:r>
              <a:rPr lang="it-IT" dirty="0" smtClean="0"/>
              <a:t>Il parlare intorno al proprio sé</a:t>
            </a:r>
          </a:p>
          <a:p>
            <a:pPr>
              <a:buClrTx/>
            </a:pPr>
            <a:r>
              <a:rPr lang="it-IT" dirty="0" smtClean="0"/>
              <a:t>Il raccontare di sé</a:t>
            </a:r>
          </a:p>
          <a:p>
            <a:pPr>
              <a:buClrTx/>
            </a:pPr>
            <a:r>
              <a:rPr lang="it-IT" dirty="0" smtClean="0"/>
              <a:t>L’essere ciò che si dice</a:t>
            </a:r>
          </a:p>
          <a:p>
            <a:pPr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La narrazione serve per “riflettere su di sé” nel senso di “portare avanti un discorso che sia stato rispecchiato da qualcuno diverso da </a:t>
            </a:r>
            <a:r>
              <a:rPr lang="it-IT" dirty="0" err="1" smtClean="0"/>
              <a:t>sè</a:t>
            </a:r>
            <a:r>
              <a:rPr lang="it-IT" dirty="0" smtClean="0"/>
              <a:t>”.    </a:t>
            </a:r>
            <a:r>
              <a:rPr lang="it-IT" sz="1800" dirty="0" smtClean="0"/>
              <a:t>(</a:t>
            </a:r>
            <a:r>
              <a:rPr lang="it-IT" sz="1800" dirty="0" err="1" smtClean="0"/>
              <a:t>Winnicott</a:t>
            </a:r>
            <a:r>
              <a:rPr lang="it-IT" sz="1800" dirty="0" smtClean="0"/>
              <a:t>) </a:t>
            </a:r>
            <a:endParaRPr lang="it-IT" sz="2000" dirty="0" smtClean="0"/>
          </a:p>
          <a:p>
            <a:pPr algn="just"/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61116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SCUOLA E FAMIGLIA sono i luoghi di trasmissione del patrimonio conoscitivo e valoriale della società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CRISI</a:t>
            </a:r>
          </a:p>
          <a:p>
            <a:pPr marL="0" indent="0" algn="ctr">
              <a:buNone/>
            </a:pPr>
            <a:r>
              <a:rPr lang="it-IT" dirty="0"/>
              <a:t>d</a:t>
            </a:r>
            <a:r>
              <a:rPr lang="it-IT" dirty="0" smtClean="0"/>
              <a:t>el «</a:t>
            </a:r>
            <a:r>
              <a:rPr lang="it-IT" b="1" dirty="0" smtClean="0"/>
              <a:t>modello di </a:t>
            </a:r>
            <a:r>
              <a:rPr lang="it-IT" b="1" dirty="0" smtClean="0"/>
              <a:t>trasmissione</a:t>
            </a:r>
            <a:r>
              <a:rPr lang="it-IT" dirty="0" smtClean="0"/>
              <a:t>»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Segnali </a:t>
            </a:r>
            <a:r>
              <a:rPr lang="it-IT" dirty="0"/>
              <a:t>di DISAGIO DIFFUSO </a:t>
            </a:r>
          </a:p>
          <a:p>
            <a:pPr marL="0" indent="0">
              <a:buNone/>
            </a:pPr>
            <a:r>
              <a:rPr lang="it-IT" dirty="0"/>
              <a:t>in cui forse la scuola è il luogo privilegiato di </a:t>
            </a:r>
            <a:r>
              <a:rPr lang="it-IT" dirty="0" smtClean="0"/>
              <a:t>manifestazione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reccia in giù 4"/>
          <p:cNvSpPr/>
          <p:nvPr/>
        </p:nvSpPr>
        <p:spPr bwMode="auto">
          <a:xfrm>
            <a:off x="4329684" y="2420888"/>
            <a:ext cx="484632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79657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La </a:t>
            </a:r>
            <a:r>
              <a:rPr lang="it-IT" b="1" dirty="0" smtClean="0"/>
              <a:t>crisi del modello di trasmissione </a:t>
            </a:r>
          </a:p>
          <a:p>
            <a:pPr marL="0" indent="0" algn="ctr">
              <a:buNone/>
            </a:pPr>
            <a:r>
              <a:rPr lang="it-IT" dirty="0" smtClean="0"/>
              <a:t>si articola non solo con la necessità di costruire modalità nuove di trasmissione  della conoscenza</a:t>
            </a:r>
          </a:p>
          <a:p>
            <a:pPr marL="0" indent="0" algn="ctr">
              <a:buNone/>
            </a:pPr>
            <a:r>
              <a:rPr lang="it-IT" dirty="0" smtClean="0"/>
              <a:t> che tengano conto delle </a:t>
            </a:r>
            <a:r>
              <a:rPr lang="it-IT" b="1" dirty="0" smtClean="0"/>
              <a:t>nuove </a:t>
            </a:r>
            <a:r>
              <a:rPr lang="it-IT" b="1" smtClean="0"/>
              <a:t>tecnologie </a:t>
            </a:r>
            <a:endParaRPr lang="it-IT" b="1" dirty="0" smtClean="0"/>
          </a:p>
          <a:p>
            <a:pPr marL="0" indent="0" algn="ctr">
              <a:buNone/>
            </a:pPr>
            <a:r>
              <a:rPr lang="it-IT" dirty="0" smtClean="0"/>
              <a:t> ma anche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con </a:t>
            </a:r>
            <a:r>
              <a:rPr lang="it-IT" dirty="0" smtClean="0"/>
              <a:t>le </a:t>
            </a:r>
            <a:r>
              <a:rPr lang="it-IT" b="1" dirty="0" smtClean="0"/>
              <a:t>«dinamiche intrapsichiche</a:t>
            </a:r>
            <a:r>
              <a:rPr lang="it-IT" dirty="0" smtClean="0"/>
              <a:t>»</a:t>
            </a:r>
          </a:p>
          <a:p>
            <a:pPr marL="0" indent="0" algn="ctr">
              <a:buNone/>
            </a:pPr>
            <a:r>
              <a:rPr lang="it-IT" dirty="0" smtClean="0"/>
              <a:t> riguardanti il rapporto del soggetto (alunno) </a:t>
            </a:r>
          </a:p>
          <a:p>
            <a:pPr marL="0" indent="0" algn="ctr">
              <a:buNone/>
            </a:pPr>
            <a:r>
              <a:rPr lang="it-IT" dirty="0" smtClean="0"/>
              <a:t>con il proprio </a:t>
            </a:r>
            <a:r>
              <a:rPr lang="it-IT" b="1" dirty="0" smtClean="0"/>
              <a:t>DESIDERIO</a:t>
            </a:r>
            <a:r>
              <a:rPr lang="it-IT" dirty="0" smtClean="0"/>
              <a:t> e con il </a:t>
            </a:r>
            <a:r>
              <a:rPr lang="it-IT" b="1" dirty="0" smtClean="0"/>
              <a:t>LIMITE</a:t>
            </a: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57139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Sviluppare la capacità di «tollerare» la FRUSTRAZIONE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/>
              <a:t>m</a:t>
            </a:r>
            <a:r>
              <a:rPr lang="it-IT" dirty="0" smtClean="0"/>
              <a:t>antenendo viva la CURIOSITA’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e la TENSIONE verso l’oggetto del conoscere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01717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algn="just"/>
            <a:r>
              <a:rPr lang="it-IT" dirty="0" smtClean="0"/>
              <a:t>DA UNA PARTE:  l’idea della </a:t>
            </a:r>
            <a:r>
              <a:rPr lang="it-IT" b="1" dirty="0" smtClean="0"/>
              <a:t>scuola</a:t>
            </a:r>
            <a:r>
              <a:rPr lang="it-IT" dirty="0" smtClean="0"/>
              <a:t> come luogo ove si realizza l’apprendimento in quanto processo connesso a uno </a:t>
            </a:r>
            <a:r>
              <a:rPr lang="it-IT" b="1" dirty="0" smtClean="0"/>
              <a:t>sforzo</a:t>
            </a:r>
            <a:r>
              <a:rPr lang="it-IT" dirty="0" smtClean="0"/>
              <a:t>, alla </a:t>
            </a:r>
            <a:r>
              <a:rPr lang="it-IT" b="1" dirty="0" smtClean="0"/>
              <a:t>perseveranza</a:t>
            </a:r>
            <a:r>
              <a:rPr lang="it-IT" dirty="0" smtClean="0"/>
              <a:t> da una parte, ed alla </a:t>
            </a:r>
            <a:r>
              <a:rPr lang="it-IT" b="1" dirty="0" smtClean="0"/>
              <a:t>dimensione sociale </a:t>
            </a:r>
            <a:r>
              <a:rPr lang="it-IT" dirty="0" smtClean="0"/>
              <a:t>e alla </a:t>
            </a:r>
            <a:r>
              <a:rPr lang="it-IT" b="1" dirty="0" smtClean="0"/>
              <a:t>dipendenza dall’altra</a:t>
            </a:r>
          </a:p>
          <a:p>
            <a:pPr algn="just"/>
            <a:endParaRPr lang="it-IT" b="1" dirty="0"/>
          </a:p>
          <a:p>
            <a:pPr algn="just"/>
            <a:r>
              <a:rPr lang="it-IT" dirty="0" smtClean="0"/>
              <a:t>DALL’ALTRA PARTE: numero crescente di </a:t>
            </a:r>
            <a:r>
              <a:rPr lang="it-IT" b="1" dirty="0" smtClean="0"/>
              <a:t>bambini poco disposti ad accettare regole</a:t>
            </a:r>
            <a:r>
              <a:rPr lang="it-IT" dirty="0" smtClean="0"/>
              <a:t> esterne ed </a:t>
            </a:r>
            <a:r>
              <a:rPr lang="it-IT" b="1" dirty="0" smtClean="0"/>
              <a:t>impegno prolungato</a:t>
            </a:r>
            <a:r>
              <a:rPr lang="it-IT" dirty="0" smtClean="0"/>
              <a:t>, poco in grado di </a:t>
            </a:r>
            <a:r>
              <a:rPr lang="it-IT" b="1" dirty="0" smtClean="0"/>
              <a:t>tollerare l’angoscia </a:t>
            </a:r>
            <a:r>
              <a:rPr lang="it-IT" dirty="0" smtClean="0"/>
              <a:t>e </a:t>
            </a:r>
            <a:r>
              <a:rPr lang="it-IT" b="1" dirty="0" smtClean="0"/>
              <a:t>l’ambivalenza emotiva </a:t>
            </a:r>
            <a:r>
              <a:rPr lang="it-IT" dirty="0" smtClean="0"/>
              <a:t>connesse al processo del conoscere.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06653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RISCHIO PATOLOGICO ELEVATO</a:t>
            </a:r>
          </a:p>
          <a:p>
            <a:pPr marL="0" indent="0" algn="ctr">
              <a:buNone/>
            </a:pPr>
            <a:endParaRPr lang="it-IT" dirty="0" smtClean="0"/>
          </a:p>
          <a:p>
            <a:r>
              <a:rPr lang="it-IT" dirty="0" smtClean="0"/>
              <a:t>DSA</a:t>
            </a:r>
          </a:p>
          <a:p>
            <a:r>
              <a:rPr lang="it-IT" dirty="0" smtClean="0"/>
              <a:t>BASSO POTENZIALE INTELLETTIVO</a:t>
            </a:r>
          </a:p>
          <a:p>
            <a:r>
              <a:rPr lang="it-IT" dirty="0" smtClean="0"/>
              <a:t>AMBIENTI SVANTAGGIATIO</a:t>
            </a:r>
          </a:p>
          <a:p>
            <a:r>
              <a:rPr lang="it-IT" dirty="0" smtClean="0"/>
              <a:t>PER ALCUNI «NON SI SA» DA DOVE VENGANO LE DIFFICOLTA’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944355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</a:t>
            </a:r>
            <a:r>
              <a:rPr lang="it-IT" b="1" dirty="0" smtClean="0"/>
              <a:t>ASSENZA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     di Abilità</a:t>
            </a:r>
          </a:p>
          <a:p>
            <a:pPr marL="0" indent="0">
              <a:buNone/>
            </a:pPr>
            <a:r>
              <a:rPr lang="it-IT" dirty="0" smtClean="0"/>
              <a:t>                                  di Curiosità</a:t>
            </a:r>
          </a:p>
          <a:p>
            <a:pPr marL="0" indent="0">
              <a:buNone/>
            </a:pPr>
            <a:r>
              <a:rPr lang="it-IT" dirty="0" smtClean="0"/>
              <a:t>                                  di Disposizione recettiva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reccia a destra 4"/>
          <p:cNvSpPr/>
          <p:nvPr/>
        </p:nvSpPr>
        <p:spPr bwMode="auto">
          <a:xfrm>
            <a:off x="2627783" y="3319696"/>
            <a:ext cx="394385" cy="31483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ccia a destra 5"/>
          <p:cNvSpPr/>
          <p:nvPr/>
        </p:nvSpPr>
        <p:spPr bwMode="auto">
          <a:xfrm>
            <a:off x="2627784" y="3906251"/>
            <a:ext cx="394385" cy="31483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reccia a destra 6"/>
          <p:cNvSpPr/>
          <p:nvPr/>
        </p:nvSpPr>
        <p:spPr bwMode="auto">
          <a:xfrm>
            <a:off x="2635473" y="4437112"/>
            <a:ext cx="394385" cy="31483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4660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Il problema più grave non è quando il bambino dice </a:t>
            </a:r>
          </a:p>
          <a:p>
            <a:pPr marL="0" indent="0" algn="ctr">
              <a:buNone/>
            </a:pPr>
            <a:r>
              <a:rPr lang="it-IT" dirty="0" smtClean="0"/>
              <a:t>NON LO VOGLIO (rifiuto)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m</a:t>
            </a:r>
            <a:r>
              <a:rPr lang="it-IT" dirty="0" smtClean="0"/>
              <a:t>a quando dice </a:t>
            </a:r>
          </a:p>
          <a:p>
            <a:pPr marL="0" indent="0" algn="ctr">
              <a:buNone/>
            </a:pPr>
            <a:r>
              <a:rPr lang="it-IT" dirty="0" smtClean="0"/>
              <a:t>NON HO VOGLIA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Il bambino non è in grado di immaginare cambiamenti futuri</a:t>
            </a:r>
          </a:p>
          <a:p>
            <a:pPr marL="0" indent="0" algn="ctr">
              <a:buNone/>
            </a:pPr>
            <a:r>
              <a:rPr lang="it-IT" dirty="0"/>
              <a:t>p</a:t>
            </a:r>
            <a:r>
              <a:rPr lang="it-IT" dirty="0" smtClean="0"/>
              <a:t>ossibili come nuove competenze</a:t>
            </a:r>
          </a:p>
          <a:p>
            <a:pPr marL="0" indent="0" algn="ctr">
              <a:buNone/>
            </a:pPr>
            <a:r>
              <a:rPr lang="it-IT" dirty="0"/>
              <a:t>e</a:t>
            </a:r>
            <a:r>
              <a:rPr lang="it-IT" dirty="0" smtClean="0"/>
              <a:t> prestazioni migliori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reccia in giù 4"/>
          <p:cNvSpPr/>
          <p:nvPr/>
        </p:nvSpPr>
        <p:spPr bwMode="auto">
          <a:xfrm>
            <a:off x="4377148" y="4005064"/>
            <a:ext cx="484632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99159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19200"/>
            <a:ext cx="8591872" cy="50292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Dal  NON POSSO </a:t>
            </a: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al </a:t>
            </a:r>
            <a:r>
              <a:rPr lang="it-IT" smtClean="0"/>
              <a:t>NON HO VOGLIA</a:t>
            </a: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algn="ctr"/>
            <a:r>
              <a:rPr lang="it-IT" dirty="0" smtClean="0"/>
              <a:t>Il RIFIUTO diviene segno della loro crisi di crescita</a:t>
            </a:r>
          </a:p>
          <a:p>
            <a:pPr algn="ctr"/>
            <a:r>
              <a:rPr lang="it-IT" dirty="0" smtClean="0"/>
              <a:t>È un tentativo di OPPORSI AL COLLASSO DI SE STESSO prodotto dalla percezione della propria inadeguatezza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>
                <a:solidFill>
                  <a:srgbClr val="000000"/>
                </a:solidFill>
              </a:rPr>
              <a:t>Cooperativa Fratelli è Possibile</a:t>
            </a: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Freccia in giù 4"/>
          <p:cNvSpPr/>
          <p:nvPr/>
        </p:nvSpPr>
        <p:spPr bwMode="auto">
          <a:xfrm>
            <a:off x="4329684" y="2060848"/>
            <a:ext cx="484632" cy="57606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21473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omunicare una cattiva notizia">
  <a:themeElements>
    <a:clrScheme name="Comunicare una cattiva notizi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municare una cattiva notizi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unicare una cattiva notizi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unicare una cattiva notizi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unicare una cattiva notizi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unicare una cattiva notizi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unicare una cattiva notiz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unicare una cattiva notiz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unicare una cattiva notiz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673</Words>
  <Application>Microsoft Office PowerPoint</Application>
  <PresentationFormat>Presentazione su schermo (4:3)</PresentationFormat>
  <Paragraphs>129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Berlin Sans FB</vt:lpstr>
      <vt:lpstr>Calibri</vt:lpstr>
      <vt:lpstr>Comunicare una cattiva notizia</vt:lpstr>
      <vt:lpstr>L’educazione oggi tra cognitivo e affettivo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CREATIVITA’</vt:lpstr>
      <vt:lpstr>LA NARRAZIONE</vt:lpstr>
      <vt:lpstr> LA NARRAZIONE PER  ELABORARE I VISSUTI </vt:lpstr>
      <vt:lpstr>LA NARRAZIONE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</dc:creator>
  <cp:lastModifiedBy>user</cp:lastModifiedBy>
  <cp:revision>74</cp:revision>
  <cp:lastPrinted>2016-10-12T10:54:20Z</cp:lastPrinted>
  <dcterms:created xsi:type="dcterms:W3CDTF">2011-02-01T14:17:58Z</dcterms:created>
  <dcterms:modified xsi:type="dcterms:W3CDTF">2017-09-26T10:57:51Z</dcterms:modified>
</cp:coreProperties>
</file>