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8" r:id="rId7"/>
    <p:sldId id="260" r:id="rId8"/>
    <p:sldId id="261" r:id="rId9"/>
    <p:sldId id="269" r:id="rId10"/>
    <p:sldId id="270" r:id="rId11"/>
    <p:sldId id="262" r:id="rId12"/>
    <p:sldId id="263" r:id="rId13"/>
    <p:sldId id="264" r:id="rId14"/>
    <p:sldId id="265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02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1A7D-93E5-4B32-86B5-4B92A38A0C26}" type="datetimeFigureOut">
              <a:rPr lang="it-IT" smtClean="0"/>
              <a:pPr/>
              <a:t>10/12/2019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42FE-915C-4BA7-BCCD-9EA6FC54FD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1A7D-93E5-4B32-86B5-4B92A38A0C26}" type="datetimeFigureOut">
              <a:rPr lang="it-IT" smtClean="0"/>
              <a:pPr/>
              <a:t>10/12/2019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42FE-915C-4BA7-BCCD-9EA6FC54FD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1A7D-93E5-4B32-86B5-4B92A38A0C26}" type="datetimeFigureOut">
              <a:rPr lang="it-IT" smtClean="0"/>
              <a:pPr/>
              <a:t>10/12/2019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42FE-915C-4BA7-BCCD-9EA6FC54FD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1A7D-93E5-4B32-86B5-4B92A38A0C26}" type="datetimeFigureOut">
              <a:rPr lang="it-IT" smtClean="0"/>
              <a:pPr/>
              <a:t>10/12/2019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42FE-915C-4BA7-BCCD-9EA6FC54FD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1A7D-93E5-4B32-86B5-4B92A38A0C26}" type="datetimeFigureOut">
              <a:rPr lang="it-IT" smtClean="0"/>
              <a:pPr/>
              <a:t>10/12/2019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42FE-915C-4BA7-BCCD-9EA6FC54FD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1A7D-93E5-4B32-86B5-4B92A38A0C26}" type="datetimeFigureOut">
              <a:rPr lang="it-IT" smtClean="0"/>
              <a:pPr/>
              <a:t>10/12/2019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42FE-915C-4BA7-BCCD-9EA6FC54FD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1A7D-93E5-4B32-86B5-4B92A38A0C26}" type="datetimeFigureOut">
              <a:rPr lang="it-IT" smtClean="0"/>
              <a:pPr/>
              <a:t>10/12/2019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42FE-915C-4BA7-BCCD-9EA6FC54FD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1A7D-93E5-4B32-86B5-4B92A38A0C26}" type="datetimeFigureOut">
              <a:rPr lang="it-IT" smtClean="0"/>
              <a:pPr/>
              <a:t>10/12/2019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42FE-915C-4BA7-BCCD-9EA6FC54FD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1A7D-93E5-4B32-86B5-4B92A38A0C26}" type="datetimeFigureOut">
              <a:rPr lang="it-IT" smtClean="0"/>
              <a:pPr/>
              <a:t>10/12/2019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42FE-915C-4BA7-BCCD-9EA6FC54FD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1A7D-93E5-4B32-86B5-4B92A38A0C26}" type="datetimeFigureOut">
              <a:rPr lang="it-IT" smtClean="0"/>
              <a:pPr/>
              <a:t>10/12/2019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42FE-915C-4BA7-BCCD-9EA6FC54FD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1A7D-93E5-4B32-86B5-4B92A38A0C26}" type="datetimeFigureOut">
              <a:rPr lang="it-IT" smtClean="0"/>
              <a:pPr/>
              <a:t>10/12/2019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42FE-915C-4BA7-BCCD-9EA6FC54FD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31A7D-93E5-4B32-86B5-4B92A38A0C26}" type="datetimeFigureOut">
              <a:rPr lang="it-IT" smtClean="0"/>
              <a:pPr/>
              <a:t>10/12/2019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342FE-915C-4BA7-BCCD-9EA6FC54FD9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152127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b="1" dirty="0"/>
              <a:t>Esiti Invalsi classi 2^ anno 2019</a:t>
            </a:r>
            <a:br>
              <a:rPr lang="it-IT" b="1" dirty="0"/>
            </a:br>
            <a:r>
              <a:rPr lang="it-IT" b="1" dirty="0"/>
              <a:t>Prova di Italiano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2276872"/>
            <a:ext cx="8208912" cy="336192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it-IT" sz="4000" dirty="0">
                <a:solidFill>
                  <a:schemeClr val="tx1"/>
                </a:solidFill>
              </a:rPr>
              <a:t>I.C. Gambettola                        50,0% </a:t>
            </a:r>
          </a:p>
          <a:p>
            <a:pPr algn="l"/>
            <a:endParaRPr lang="it-IT" sz="4000" dirty="0">
              <a:solidFill>
                <a:schemeClr val="tx1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it-IT" sz="4000" dirty="0">
                <a:solidFill>
                  <a:schemeClr val="tx1"/>
                </a:solidFill>
              </a:rPr>
              <a:t>Emilia Romagna                       53,5%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it-IT" sz="4000" dirty="0">
                <a:solidFill>
                  <a:schemeClr val="tx1"/>
                </a:solidFill>
              </a:rPr>
              <a:t>Nord-Est                                    53,9%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it-IT" sz="4000" dirty="0">
                <a:solidFill>
                  <a:schemeClr val="tx1"/>
                </a:solidFill>
              </a:rPr>
              <a:t>Italia                                           53,7%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FBA565-37F6-4E2A-933F-1C3209D68AD1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/>
              <a:t>Classi  3^ Secondaria I°    anno 2019</a:t>
            </a:r>
            <a:br>
              <a:rPr lang="it-IT" dirty="0"/>
            </a:br>
            <a:r>
              <a:rPr lang="it-IT" dirty="0"/>
              <a:t>Prova di </a:t>
            </a:r>
            <a:r>
              <a:rPr lang="it-IT" b="1" dirty="0"/>
              <a:t>Inglese</a:t>
            </a:r>
            <a:r>
              <a:rPr lang="it-IT" dirty="0"/>
              <a:t>  - </a:t>
            </a:r>
            <a:r>
              <a:rPr lang="it-IT" b="1" dirty="0"/>
              <a:t>Reading -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FBA7F9-EE1F-4CB1-A66C-E6959A8B9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it-IT" sz="3900" u="sng" dirty="0"/>
              <a:t>Risultati dell’I.C.  di Gambettola</a:t>
            </a:r>
            <a:r>
              <a:rPr lang="it-IT" sz="3900" dirty="0"/>
              <a:t>:   </a:t>
            </a:r>
          </a:p>
          <a:p>
            <a:pPr marL="0" indent="0">
              <a:buNone/>
            </a:pPr>
            <a:r>
              <a:rPr lang="it-IT" sz="3900" dirty="0"/>
              <a:t>    </a:t>
            </a:r>
          </a:p>
          <a:p>
            <a:r>
              <a:rPr lang="it-IT" sz="3900" i="1" u="sng" dirty="0"/>
              <a:t>Non differente</a:t>
            </a:r>
            <a:r>
              <a:rPr lang="it-IT" sz="3900" dirty="0"/>
              <a:t>                            punteggio Emilia Romagna            </a:t>
            </a:r>
          </a:p>
          <a:p>
            <a:r>
              <a:rPr lang="it-IT" sz="3900" i="1" u="sng" dirty="0"/>
              <a:t>Non differente</a:t>
            </a:r>
            <a:r>
              <a:rPr lang="it-IT" sz="3900" dirty="0"/>
              <a:t>                             punteggio </a:t>
            </a:r>
          </a:p>
          <a:p>
            <a:pPr marL="0" indent="0">
              <a:buNone/>
            </a:pPr>
            <a:r>
              <a:rPr lang="it-IT" sz="3900" dirty="0"/>
              <a:t>    nord-est</a:t>
            </a:r>
          </a:p>
          <a:p>
            <a:r>
              <a:rPr lang="it-IT" sz="3900" i="1" u="sng" dirty="0"/>
              <a:t>significativamente superiore</a:t>
            </a:r>
            <a:r>
              <a:rPr lang="it-IT" sz="3900" dirty="0"/>
              <a:t>    punteggio dell’Italia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9264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/>
              <a:t>Andamento degli ultimi 5 anni </a:t>
            </a:r>
            <a:br>
              <a:rPr lang="it-IT" dirty="0"/>
            </a:br>
            <a:r>
              <a:rPr lang="it-IT" dirty="0"/>
              <a:t>classi 2^   ITALIANO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it-IT" dirty="0"/>
          </a:p>
          <a:p>
            <a:r>
              <a:rPr lang="it-IT" dirty="0" err="1"/>
              <a:t>a.s.</a:t>
            </a:r>
            <a:r>
              <a:rPr lang="it-IT" dirty="0"/>
              <a:t>  2014-15 inferiore alla media italiana </a:t>
            </a:r>
          </a:p>
          <a:p>
            <a:r>
              <a:rPr lang="it-IT" dirty="0" err="1"/>
              <a:t>a.s.</a:t>
            </a:r>
            <a:r>
              <a:rPr lang="it-IT" dirty="0"/>
              <a:t> 2015-16  molto superiore alla media </a:t>
            </a:r>
            <a:r>
              <a:rPr lang="it-IT" dirty="0" err="1"/>
              <a:t>ital</a:t>
            </a:r>
            <a:r>
              <a:rPr lang="it-IT" dirty="0"/>
              <a:t>. </a:t>
            </a:r>
          </a:p>
          <a:p>
            <a:r>
              <a:rPr lang="it-IT" dirty="0" err="1"/>
              <a:t>a.s.</a:t>
            </a:r>
            <a:r>
              <a:rPr lang="it-IT" dirty="0"/>
              <a:t>  2016-17  molto superiore alla media </a:t>
            </a:r>
            <a:r>
              <a:rPr lang="it-IT" dirty="0" err="1"/>
              <a:t>ital</a:t>
            </a:r>
            <a:r>
              <a:rPr lang="it-IT" dirty="0"/>
              <a:t>.  </a:t>
            </a:r>
          </a:p>
          <a:p>
            <a:r>
              <a:rPr lang="it-IT" dirty="0" err="1"/>
              <a:t>a.s.</a:t>
            </a:r>
            <a:r>
              <a:rPr lang="it-IT" dirty="0"/>
              <a:t> 2017-18  molto superiore alla media </a:t>
            </a:r>
            <a:r>
              <a:rPr lang="it-IT" dirty="0" err="1"/>
              <a:t>ital</a:t>
            </a:r>
            <a:r>
              <a:rPr lang="it-IT" dirty="0"/>
              <a:t>.  </a:t>
            </a:r>
          </a:p>
          <a:p>
            <a:r>
              <a:rPr lang="it-IT" dirty="0" err="1"/>
              <a:t>a.s.</a:t>
            </a:r>
            <a:r>
              <a:rPr lang="it-IT" dirty="0"/>
              <a:t> 2018-19  inferiore alla media italiana                                      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/>
              <a:t>Andamento degli ultimi 5 anni          classi 2^ MATEMATICA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it-IT" dirty="0"/>
          </a:p>
          <a:p>
            <a:r>
              <a:rPr lang="it-IT" dirty="0" err="1"/>
              <a:t>a.s.</a:t>
            </a:r>
            <a:r>
              <a:rPr lang="it-IT" dirty="0"/>
              <a:t>  2014-15   molto superiore alla media </a:t>
            </a:r>
            <a:r>
              <a:rPr lang="it-IT" dirty="0" err="1"/>
              <a:t>ital</a:t>
            </a:r>
            <a:r>
              <a:rPr lang="it-IT" dirty="0"/>
              <a:t>.                                                         </a:t>
            </a:r>
          </a:p>
          <a:p>
            <a:r>
              <a:rPr lang="it-IT" dirty="0" err="1"/>
              <a:t>a.s.</a:t>
            </a:r>
            <a:r>
              <a:rPr lang="it-IT" dirty="0"/>
              <a:t> 2015-16   molto superiore alla media </a:t>
            </a:r>
            <a:r>
              <a:rPr lang="it-IT" dirty="0" err="1"/>
              <a:t>ital</a:t>
            </a:r>
            <a:r>
              <a:rPr lang="it-IT" dirty="0"/>
              <a:t>.                                                               </a:t>
            </a:r>
          </a:p>
          <a:p>
            <a:r>
              <a:rPr lang="it-IT" dirty="0" err="1"/>
              <a:t>a.s.</a:t>
            </a:r>
            <a:r>
              <a:rPr lang="it-IT" dirty="0"/>
              <a:t>  2016-17  molto superiore alla media </a:t>
            </a:r>
            <a:r>
              <a:rPr lang="it-IT" dirty="0" err="1"/>
              <a:t>ital</a:t>
            </a:r>
            <a:r>
              <a:rPr lang="it-IT" dirty="0"/>
              <a:t>.</a:t>
            </a:r>
          </a:p>
          <a:p>
            <a:r>
              <a:rPr lang="it-IT" dirty="0" err="1"/>
              <a:t>a.s.</a:t>
            </a:r>
            <a:r>
              <a:rPr lang="it-IT" dirty="0"/>
              <a:t> </a:t>
            </a:r>
            <a:r>
              <a:rPr lang="it-IT"/>
              <a:t>2017-18   molto </a:t>
            </a:r>
            <a:r>
              <a:rPr lang="it-IT" dirty="0"/>
              <a:t>superiore alla media </a:t>
            </a:r>
            <a:r>
              <a:rPr lang="it-IT" dirty="0" err="1"/>
              <a:t>ital</a:t>
            </a:r>
            <a:r>
              <a:rPr lang="it-IT" dirty="0"/>
              <a:t>.</a:t>
            </a:r>
          </a:p>
          <a:p>
            <a:r>
              <a:rPr lang="it-IT" dirty="0" err="1"/>
              <a:t>a.s.</a:t>
            </a:r>
            <a:r>
              <a:rPr lang="it-IT" dirty="0"/>
              <a:t> 2018-19   inferiore alla media italiana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/>
              <a:t>Andamento ultimi 5 anni </a:t>
            </a:r>
            <a:br>
              <a:rPr lang="it-IT" dirty="0"/>
            </a:br>
            <a:r>
              <a:rPr lang="it-IT" dirty="0"/>
              <a:t>classi 5^  ITALIANO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it-IT" dirty="0"/>
          </a:p>
          <a:p>
            <a:r>
              <a:rPr lang="it-IT" dirty="0" err="1"/>
              <a:t>a.s.</a:t>
            </a:r>
            <a:r>
              <a:rPr lang="it-IT" dirty="0"/>
              <a:t>    2014-15 non differente alla media </a:t>
            </a:r>
            <a:r>
              <a:rPr lang="it-IT" dirty="0" err="1"/>
              <a:t>ital</a:t>
            </a:r>
            <a:r>
              <a:rPr lang="it-IT" dirty="0"/>
              <a:t>.                                                        </a:t>
            </a:r>
          </a:p>
          <a:p>
            <a:r>
              <a:rPr lang="it-IT" dirty="0" err="1"/>
              <a:t>a.s.</a:t>
            </a:r>
            <a:r>
              <a:rPr lang="it-IT" dirty="0"/>
              <a:t> 2015-16   molto superiore alla media </a:t>
            </a:r>
            <a:r>
              <a:rPr lang="it-IT" dirty="0" err="1"/>
              <a:t>ital</a:t>
            </a:r>
            <a:r>
              <a:rPr lang="it-IT" dirty="0"/>
              <a:t>.</a:t>
            </a:r>
          </a:p>
          <a:p>
            <a:r>
              <a:rPr lang="it-IT" dirty="0" err="1"/>
              <a:t>a.s.</a:t>
            </a:r>
            <a:r>
              <a:rPr lang="it-IT" dirty="0"/>
              <a:t>  2016-17  molto superiore alla media </a:t>
            </a:r>
            <a:r>
              <a:rPr lang="it-IT" dirty="0" err="1"/>
              <a:t>ital</a:t>
            </a:r>
            <a:r>
              <a:rPr lang="it-IT" dirty="0"/>
              <a:t>.</a:t>
            </a:r>
          </a:p>
          <a:p>
            <a:r>
              <a:rPr lang="it-IT" dirty="0" err="1"/>
              <a:t>a.s.</a:t>
            </a:r>
            <a:r>
              <a:rPr lang="it-IT" dirty="0"/>
              <a:t> 2017- 18 molto superiore alla media </a:t>
            </a:r>
            <a:r>
              <a:rPr lang="it-IT" dirty="0" err="1"/>
              <a:t>ital</a:t>
            </a:r>
            <a:r>
              <a:rPr lang="it-IT" dirty="0"/>
              <a:t>.</a:t>
            </a:r>
          </a:p>
          <a:p>
            <a:r>
              <a:rPr lang="it-IT" dirty="0" err="1"/>
              <a:t>a.s.</a:t>
            </a:r>
            <a:r>
              <a:rPr lang="it-IT" dirty="0"/>
              <a:t> 2018-19  molto superiore alla media </a:t>
            </a:r>
            <a:r>
              <a:rPr lang="it-IT" dirty="0" err="1"/>
              <a:t>ital</a:t>
            </a:r>
            <a:r>
              <a:rPr lang="it-IT" dirty="0"/>
              <a:t>.</a:t>
            </a:r>
          </a:p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/>
              <a:t>Andamento degli ultimi 5 anni</a:t>
            </a:r>
            <a:br>
              <a:rPr lang="it-IT" dirty="0"/>
            </a:br>
            <a:r>
              <a:rPr lang="it-IT" dirty="0"/>
              <a:t>classi  5^  MATEMATICA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it-IT" dirty="0"/>
          </a:p>
          <a:p>
            <a:r>
              <a:rPr lang="it-IT" dirty="0" err="1"/>
              <a:t>a.s.</a:t>
            </a:r>
            <a:r>
              <a:rPr lang="it-IT" dirty="0"/>
              <a:t>  2014-15 non differente alla media </a:t>
            </a:r>
            <a:r>
              <a:rPr lang="it-IT" dirty="0" err="1"/>
              <a:t>ital</a:t>
            </a:r>
            <a:r>
              <a:rPr lang="it-IT" dirty="0"/>
              <a:t>.                                                        </a:t>
            </a:r>
          </a:p>
          <a:p>
            <a:r>
              <a:rPr lang="it-IT" dirty="0" err="1"/>
              <a:t>a.s.</a:t>
            </a:r>
            <a:r>
              <a:rPr lang="it-IT" dirty="0"/>
              <a:t> 2015-16  molto superiore alla media </a:t>
            </a:r>
            <a:r>
              <a:rPr lang="it-IT" dirty="0" err="1"/>
              <a:t>ital</a:t>
            </a:r>
            <a:r>
              <a:rPr lang="it-IT" dirty="0"/>
              <a:t>                                                             </a:t>
            </a:r>
          </a:p>
          <a:p>
            <a:r>
              <a:rPr lang="it-IT" dirty="0" err="1"/>
              <a:t>a.s.</a:t>
            </a:r>
            <a:r>
              <a:rPr lang="it-IT" dirty="0"/>
              <a:t> 2016-17  non differente dalla media </a:t>
            </a:r>
            <a:r>
              <a:rPr lang="it-IT" dirty="0" err="1"/>
              <a:t>ital</a:t>
            </a:r>
            <a:r>
              <a:rPr lang="it-IT" dirty="0"/>
              <a:t>.</a:t>
            </a:r>
          </a:p>
          <a:p>
            <a:r>
              <a:rPr lang="it-IT" dirty="0" err="1"/>
              <a:t>a.s.</a:t>
            </a:r>
            <a:r>
              <a:rPr lang="it-IT" dirty="0"/>
              <a:t> 2017-18   molto superiore alla media </a:t>
            </a:r>
            <a:r>
              <a:rPr lang="it-IT" dirty="0" err="1"/>
              <a:t>ital</a:t>
            </a:r>
            <a:r>
              <a:rPr lang="it-IT" dirty="0"/>
              <a:t>.</a:t>
            </a:r>
          </a:p>
          <a:p>
            <a:r>
              <a:rPr lang="it-IT" dirty="0" err="1"/>
              <a:t>A.s.</a:t>
            </a:r>
            <a:r>
              <a:rPr lang="it-IT" dirty="0"/>
              <a:t> 2018-19  molto superiore alla media </a:t>
            </a:r>
            <a:r>
              <a:rPr lang="it-IT" dirty="0" err="1"/>
              <a:t>ital</a:t>
            </a:r>
            <a:r>
              <a:rPr lang="it-IT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dirty="0"/>
              <a:t>Classi 2^    anno 2019</a:t>
            </a:r>
            <a:br>
              <a:rPr lang="it-IT" dirty="0"/>
            </a:br>
            <a:r>
              <a:rPr lang="it-IT" dirty="0"/>
              <a:t>Prova di </a:t>
            </a:r>
            <a:r>
              <a:rPr lang="it-IT" b="1" dirty="0"/>
              <a:t>Matematica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81642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it-IT" sz="4000" dirty="0"/>
              <a:t>I. C. di Gambettola                  52,1%</a:t>
            </a:r>
          </a:p>
          <a:p>
            <a:pPr>
              <a:buNone/>
            </a:pPr>
            <a:endParaRPr lang="it-IT" dirty="0"/>
          </a:p>
          <a:p>
            <a:r>
              <a:rPr lang="it-IT" sz="4000" dirty="0"/>
              <a:t>Emilia Romagna                       55,2%</a:t>
            </a:r>
          </a:p>
          <a:p>
            <a:r>
              <a:rPr lang="it-IT" sz="4000" dirty="0"/>
              <a:t>Nord Est                                    57,0%</a:t>
            </a:r>
          </a:p>
          <a:p>
            <a:r>
              <a:rPr lang="it-IT" sz="4000" dirty="0"/>
              <a:t>Italia                                           56,6%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4000" dirty="0"/>
              <a:t>Esiti Invalsi  classi   5^  anno 2019</a:t>
            </a:r>
            <a:br>
              <a:rPr lang="it-IT" sz="4000" dirty="0"/>
            </a:br>
            <a:r>
              <a:rPr lang="it-IT" sz="4000" dirty="0"/>
              <a:t>Prova   di  </a:t>
            </a:r>
            <a:r>
              <a:rPr lang="it-IT" sz="4000" b="1" dirty="0"/>
              <a:t>Italiano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04865"/>
            <a:ext cx="8229600" cy="36004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t-IT" sz="4000" dirty="0"/>
              <a:t>I.C. di Gambettola                64,5%</a:t>
            </a:r>
          </a:p>
          <a:p>
            <a:endParaRPr lang="it-IT" sz="4000" dirty="0"/>
          </a:p>
          <a:p>
            <a:r>
              <a:rPr lang="it-IT" sz="4000" dirty="0"/>
              <a:t>Emilia Romagna                    62,1%</a:t>
            </a:r>
          </a:p>
          <a:p>
            <a:r>
              <a:rPr lang="it-IT" sz="4000" dirty="0"/>
              <a:t>Nord Est                                  61,9%</a:t>
            </a:r>
          </a:p>
          <a:p>
            <a:r>
              <a:rPr lang="it-IT" sz="4000" dirty="0"/>
              <a:t>Italia                                         61,4%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/>
              <a:t>Classi  5^     anno 2019</a:t>
            </a:r>
            <a:br>
              <a:rPr lang="it-IT" dirty="0"/>
            </a:br>
            <a:r>
              <a:rPr lang="it-IT" dirty="0"/>
              <a:t>Prova di </a:t>
            </a:r>
            <a:r>
              <a:rPr lang="it-IT" b="1" dirty="0"/>
              <a:t>Matematica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4000" dirty="0"/>
              <a:t>I.C.   di  Gambettola           62,2%</a:t>
            </a:r>
          </a:p>
          <a:p>
            <a:endParaRPr lang="it-IT" sz="4000" dirty="0"/>
          </a:p>
          <a:p>
            <a:r>
              <a:rPr lang="it-IT" sz="4000" dirty="0"/>
              <a:t>Emilia Romagna                 58,0%</a:t>
            </a:r>
          </a:p>
          <a:p>
            <a:r>
              <a:rPr lang="it-IT" sz="4000" dirty="0"/>
              <a:t>Nord Est                               58,7%</a:t>
            </a:r>
          </a:p>
          <a:p>
            <a:r>
              <a:rPr lang="it-IT" sz="4000" dirty="0"/>
              <a:t>Italia                                     57,9%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242732-03EB-4B20-A62E-BCCFDCB26929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/>
              <a:t>Classi  5^     anno 2019</a:t>
            </a:r>
            <a:br>
              <a:rPr lang="it-IT" dirty="0"/>
            </a:br>
            <a:r>
              <a:rPr lang="it-IT" dirty="0"/>
              <a:t>Prova di </a:t>
            </a:r>
            <a:r>
              <a:rPr lang="it-IT" b="1" dirty="0"/>
              <a:t>Inglese</a:t>
            </a:r>
            <a:r>
              <a:rPr lang="it-IT" dirty="0"/>
              <a:t>  - </a:t>
            </a:r>
            <a:r>
              <a:rPr lang="it-IT" b="1" dirty="0" err="1"/>
              <a:t>Listening</a:t>
            </a:r>
            <a:r>
              <a:rPr lang="it-IT" dirty="0"/>
              <a:t> -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1242FE-8BB5-407C-AFD7-1C9DC74F3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it-IT" sz="4000" dirty="0"/>
              <a:t>I.C.   di  Gambettola           70,9 %</a:t>
            </a:r>
          </a:p>
          <a:p>
            <a:endParaRPr lang="it-IT" sz="4000" dirty="0"/>
          </a:p>
          <a:p>
            <a:r>
              <a:rPr lang="it-IT" sz="4000" dirty="0"/>
              <a:t>Emilia Romagna                  68,5 %</a:t>
            </a:r>
          </a:p>
          <a:p>
            <a:r>
              <a:rPr lang="it-IT" sz="4000" dirty="0"/>
              <a:t>Nord Est                               68,7 %</a:t>
            </a:r>
          </a:p>
          <a:p>
            <a:r>
              <a:rPr lang="it-IT" sz="4000" dirty="0"/>
              <a:t>Italia                                      67,2 %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615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C9EAEE-67C0-4B3E-8DE9-E1342D9345DA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/>
              <a:t>Classi  5^     anno 2019</a:t>
            </a:r>
            <a:br>
              <a:rPr lang="it-IT" dirty="0"/>
            </a:br>
            <a:r>
              <a:rPr lang="it-IT" dirty="0"/>
              <a:t>Prova di </a:t>
            </a:r>
            <a:r>
              <a:rPr lang="it-IT" b="1" dirty="0"/>
              <a:t>Inglese</a:t>
            </a:r>
            <a:r>
              <a:rPr lang="it-IT" dirty="0"/>
              <a:t>  - </a:t>
            </a:r>
            <a:r>
              <a:rPr lang="it-IT" b="1" dirty="0"/>
              <a:t>Reading</a:t>
            </a:r>
            <a:r>
              <a:rPr lang="it-IT" dirty="0"/>
              <a:t> -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757329-0126-4702-8E86-B34D6FEE5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t-IT" sz="4000" dirty="0"/>
              <a:t>I.C.   di  Gambettola           77,6 %</a:t>
            </a:r>
          </a:p>
          <a:p>
            <a:endParaRPr lang="it-IT" sz="4000" dirty="0"/>
          </a:p>
          <a:p>
            <a:r>
              <a:rPr lang="it-IT" sz="4000" dirty="0"/>
              <a:t>Emilia Romagna                  75.4 %</a:t>
            </a:r>
          </a:p>
          <a:p>
            <a:r>
              <a:rPr lang="it-IT" sz="4000" dirty="0"/>
              <a:t>Nord Est                               76,2 %</a:t>
            </a:r>
          </a:p>
          <a:p>
            <a:r>
              <a:rPr lang="it-IT" sz="4000" dirty="0"/>
              <a:t>Italia                                      75,9 %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3057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/>
              <a:t>Esame di Stato  2019</a:t>
            </a:r>
            <a:br>
              <a:rPr lang="it-IT" dirty="0"/>
            </a:br>
            <a:r>
              <a:rPr lang="it-IT" dirty="0"/>
              <a:t>classi 3^ Secondaria di I°  </a:t>
            </a:r>
            <a:r>
              <a:rPr lang="it-IT" b="1" dirty="0"/>
              <a:t> Italiano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60847"/>
            <a:ext cx="8229600" cy="410445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600" u="sng" dirty="0"/>
              <a:t>Risultati dell’I.C.  di Gambettola</a:t>
            </a:r>
            <a:r>
              <a:rPr lang="it-IT" sz="3600" dirty="0"/>
              <a:t>:   </a:t>
            </a:r>
          </a:p>
          <a:p>
            <a:pPr marL="0" indent="0">
              <a:buNone/>
            </a:pPr>
            <a:r>
              <a:rPr lang="it-IT" sz="3600" dirty="0"/>
              <a:t>    </a:t>
            </a:r>
          </a:p>
          <a:p>
            <a:r>
              <a:rPr lang="it-IT" sz="3600" i="1" u="sng" dirty="0"/>
              <a:t>non differenti</a:t>
            </a:r>
            <a:r>
              <a:rPr lang="it-IT" sz="3600" dirty="0"/>
              <a:t>  punteggio Emilia Romagna</a:t>
            </a:r>
            <a:r>
              <a:rPr lang="it-IT" sz="4000" dirty="0"/>
              <a:t>            </a:t>
            </a:r>
          </a:p>
          <a:p>
            <a:r>
              <a:rPr lang="it-IT" sz="3600" i="1" u="sng" dirty="0"/>
              <a:t>non differenti</a:t>
            </a:r>
            <a:r>
              <a:rPr lang="it-IT" sz="3600" dirty="0"/>
              <a:t>  punteggio nord-est</a:t>
            </a:r>
          </a:p>
          <a:p>
            <a:r>
              <a:rPr lang="it-IT" sz="3600" i="1" u="sng" dirty="0"/>
              <a:t>significativamente superiore</a:t>
            </a:r>
            <a:r>
              <a:rPr lang="it-IT" sz="3600" dirty="0"/>
              <a:t>   punteggio dell’Italia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dirty="0"/>
              <a:t>Esame di Stato 2019</a:t>
            </a:r>
            <a:br>
              <a:rPr lang="it-IT" dirty="0"/>
            </a:br>
            <a:r>
              <a:rPr lang="it-IT" dirty="0"/>
              <a:t>classi 3^ secondaria di I°  </a:t>
            </a:r>
            <a:r>
              <a:rPr lang="it-IT" b="1" dirty="0"/>
              <a:t>Matematica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600" u="sng" dirty="0"/>
              <a:t>Risultati dell’I.C.  di Gambettola</a:t>
            </a:r>
            <a:r>
              <a:rPr lang="it-IT" sz="3600" dirty="0"/>
              <a:t>:  </a:t>
            </a:r>
          </a:p>
          <a:p>
            <a:pPr marL="0" indent="0">
              <a:buNone/>
            </a:pPr>
            <a:r>
              <a:rPr lang="it-IT" sz="3600" dirty="0"/>
              <a:t>     </a:t>
            </a:r>
          </a:p>
          <a:p>
            <a:r>
              <a:rPr lang="it-IT" sz="3600" i="1" u="sng" dirty="0"/>
              <a:t>non differenti</a:t>
            </a:r>
            <a:r>
              <a:rPr lang="it-IT" sz="3600" dirty="0"/>
              <a:t>  dal punteggio Emilia Rom.            </a:t>
            </a:r>
          </a:p>
          <a:p>
            <a:r>
              <a:rPr lang="it-IT" sz="3600" i="1" u="sng" dirty="0"/>
              <a:t>Inferiori</a:t>
            </a:r>
            <a:r>
              <a:rPr lang="it-IT" sz="3600" dirty="0"/>
              <a:t>            dal punteggio nord-est</a:t>
            </a:r>
          </a:p>
          <a:p>
            <a:r>
              <a:rPr lang="it-IT" sz="3600" i="1" u="sng" dirty="0"/>
              <a:t>significativamente superiori</a:t>
            </a:r>
            <a:r>
              <a:rPr lang="it-IT" sz="3600" dirty="0"/>
              <a:t>  dal punteggio dell’Italia</a:t>
            </a:r>
          </a:p>
          <a:p>
            <a:endParaRPr lang="it-IT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0069F0-0B72-41FD-86BA-3432E9286EF5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/>
              <a:t>Classi  3^ Secondaria I°    anno 2019</a:t>
            </a:r>
            <a:br>
              <a:rPr lang="it-IT" dirty="0"/>
            </a:br>
            <a:r>
              <a:rPr lang="it-IT" dirty="0"/>
              <a:t>Prova di </a:t>
            </a:r>
            <a:r>
              <a:rPr lang="it-IT" b="1" dirty="0"/>
              <a:t>Inglese</a:t>
            </a:r>
            <a:r>
              <a:rPr lang="it-IT" dirty="0"/>
              <a:t>  - </a:t>
            </a:r>
            <a:r>
              <a:rPr lang="it-IT" b="1" dirty="0" err="1"/>
              <a:t>Listening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5A2BB16-56B0-4E04-B7C1-88D1FC28D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it-IT" sz="3600" u="sng" dirty="0"/>
              <a:t>Risultati dell’I.C.  di Gambettola</a:t>
            </a:r>
            <a:r>
              <a:rPr lang="it-IT" dirty="0"/>
              <a:t>:   </a:t>
            </a:r>
          </a:p>
          <a:p>
            <a:pPr marL="0" indent="0">
              <a:buNone/>
            </a:pPr>
            <a:r>
              <a:rPr lang="it-IT" dirty="0"/>
              <a:t>    </a:t>
            </a:r>
          </a:p>
          <a:p>
            <a:r>
              <a:rPr lang="it-IT" sz="3600" i="1" u="sng" dirty="0"/>
              <a:t>Significativamente superiore</a:t>
            </a:r>
            <a:r>
              <a:rPr lang="it-IT" sz="3600" dirty="0"/>
              <a:t>    punteggio Emilia Romagna            </a:t>
            </a:r>
          </a:p>
          <a:p>
            <a:r>
              <a:rPr lang="it-IT" sz="3600" i="1" u="sng" dirty="0"/>
              <a:t>Significativamente superiore</a:t>
            </a:r>
            <a:r>
              <a:rPr lang="it-IT" sz="3600" dirty="0"/>
              <a:t>    punteggio </a:t>
            </a:r>
          </a:p>
          <a:p>
            <a:pPr marL="0" indent="0">
              <a:buNone/>
            </a:pPr>
            <a:r>
              <a:rPr lang="it-IT" sz="3600" dirty="0"/>
              <a:t>    nord-est</a:t>
            </a:r>
          </a:p>
          <a:p>
            <a:r>
              <a:rPr lang="it-IT" sz="3600" i="1" u="sng" dirty="0"/>
              <a:t>significativamente superiore</a:t>
            </a:r>
            <a:r>
              <a:rPr lang="it-IT" sz="3600" dirty="0"/>
              <a:t>    punteggio dell’Italia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949393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576</Words>
  <Application>Microsoft Office PowerPoint</Application>
  <PresentationFormat>Presentazione su schermo (4:3)</PresentationFormat>
  <Paragraphs>90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7" baseType="lpstr">
      <vt:lpstr>Arial</vt:lpstr>
      <vt:lpstr>Calibri</vt:lpstr>
      <vt:lpstr>Tema di Office</vt:lpstr>
      <vt:lpstr>Esiti Invalsi classi 2^ anno 2019 Prova di Italiano</vt:lpstr>
      <vt:lpstr>Classi 2^    anno 2019 Prova di Matematica</vt:lpstr>
      <vt:lpstr>Esiti Invalsi  classi   5^  anno 2019 Prova   di  Italiano</vt:lpstr>
      <vt:lpstr>Classi  5^     anno 2019 Prova di Matematica</vt:lpstr>
      <vt:lpstr>Classi  5^     anno 2019 Prova di Inglese  - Listening -</vt:lpstr>
      <vt:lpstr>Classi  5^     anno 2019 Prova di Inglese  - Reading -</vt:lpstr>
      <vt:lpstr>Esame di Stato  2019 classi 3^ Secondaria di I°   Italiano</vt:lpstr>
      <vt:lpstr>Esame di Stato 2019 classi 3^ secondaria di I°  Matematica</vt:lpstr>
      <vt:lpstr>Classi  3^ Secondaria I°    anno 2019 Prova di Inglese  - Listening</vt:lpstr>
      <vt:lpstr>Classi  3^ Secondaria I°    anno 2019 Prova di Inglese  - Reading -</vt:lpstr>
      <vt:lpstr>Andamento degli ultimi 5 anni  classi 2^   ITALIANO</vt:lpstr>
      <vt:lpstr>Andamento degli ultimi 5 anni          classi 2^ MATEMATICA</vt:lpstr>
      <vt:lpstr>Andamento ultimi 5 anni  classi 5^  ITALIANO</vt:lpstr>
      <vt:lpstr>Andamento degli ultimi 5 anni classi  5^  MATEMATICA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Esiti Invalsi classi 2^ anno 2017 Prova di Italiano</dc:title>
  <dc:creator>Marina</dc:creator>
  <cp:lastModifiedBy> </cp:lastModifiedBy>
  <cp:revision>51</cp:revision>
  <dcterms:created xsi:type="dcterms:W3CDTF">2017-10-21T13:51:06Z</dcterms:created>
  <dcterms:modified xsi:type="dcterms:W3CDTF">2019-12-10T20:08:50Z</dcterms:modified>
</cp:coreProperties>
</file>