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Lustria" panose="020B0604020202020204" charset="0"/>
      <p:regular r:id="rId13"/>
    </p:embeddedFont>
    <p:embeddedFont>
      <p:font typeface="Amatic SC" panose="020B0604020202020204" charset="-79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gttAC+WEseVM1jrPoXhRrLo2V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e75fb4d3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e75fb4d3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e75fb4d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e75fb4d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9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1473698" y="2679699"/>
            <a:ext cx="4588094" cy="31356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stria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3" name="Google Shape;103;p22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it-IT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104" name="Google Shape;104;p2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lang="it-IT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4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4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4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3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4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6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24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9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 rot="5400000">
            <a:off x="4233302" y="-1243056"/>
            <a:ext cx="3714749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4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red.it/internet/web/2017/06/20/legge-contro-cyberbullismo-in-un-video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fCtLMGod0Ok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://www.youtube.com/watch?v=M4Zk05PtfDM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hyperlink" Target="https://www.saferinternetday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enerazioniconnesse.it/_file/documenti/KIt_Didattico/2015/GenerazioniConnesse-Teens.pdf" TargetMode="External"/><Relationship Id="rId5" Type="http://schemas.openxmlformats.org/officeDocument/2006/relationships/hyperlink" Target="https://www.generazioniconnesse.it/site/it/0000/00/00/bastabufale/" TargetMode="External"/><Relationship Id="rId4" Type="http://schemas.openxmlformats.org/officeDocument/2006/relationships/hyperlink" Target="https://www.generazioniconnesse.it/site/it/0000/00/00/carta-dei-diritti-di-inter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"/>
          <p:cNvPicPr preferRelativeResize="0"/>
          <p:nvPr/>
        </p:nvPicPr>
        <p:blipFill rotWithShape="1">
          <a:blip r:embed="rId4">
            <a:alphaModFix/>
          </a:blip>
          <a:srcRect t="18023" b="3306"/>
          <a:stretch/>
        </p:blipFill>
        <p:spPr>
          <a:xfrm>
            <a:off x="7" y="10"/>
            <a:ext cx="12191980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"/>
          <p:cNvSpPr/>
          <p:nvPr/>
        </p:nvSpPr>
        <p:spPr>
          <a:xfrm rot="-54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46" name="Google Shape;146;p1"/>
          <p:cNvSpPr txBox="1">
            <a:spLocks noGrp="1"/>
          </p:cNvSpPr>
          <p:nvPr>
            <p:ph type="ctrTitle"/>
          </p:nvPr>
        </p:nvSpPr>
        <p:spPr>
          <a:xfrm>
            <a:off x="4947701" y="3496574"/>
            <a:ext cx="6436104" cy="105242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59"/>
              <a:buFont typeface="Lustria"/>
              <a:buNone/>
            </a:pPr>
            <a:r>
              <a:rPr lang="it-IT" sz="7200" b="1">
                <a:latin typeface="Amatic SC"/>
                <a:ea typeface="Amatic SC"/>
                <a:cs typeface="Amatic SC"/>
                <a:sym typeface="Amatic SC"/>
              </a:rPr>
              <a:t>INTERNET SAFER DAY</a:t>
            </a:r>
            <a:endParaRPr sz="72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7" name="Google Shape;147;p1"/>
          <p:cNvSpPr txBox="1"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it-IT" sz="3000">
                <a:solidFill>
                  <a:srgbClr val="EA73A4"/>
                </a:solidFill>
              </a:rPr>
              <a:t>11 FEBBRAIO 2020</a:t>
            </a:r>
            <a:endParaRPr sz="3000"/>
          </a:p>
        </p:txBody>
      </p:sp>
      <p:pic>
        <p:nvPicPr>
          <p:cNvPr id="148" name="Google Shape;14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6326">
            <a:off x="923231" y="4500198"/>
            <a:ext cx="1933963" cy="192105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e75fb4d3f_0_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97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6e75fb4d3f_0_10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00" cy="76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4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18" name="Google Shape;218;g6e75fb4d3f_0_10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00" cy="302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28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19" name="Google Shape;219;g6e75fb4d3f_0_10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00" cy="76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4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20" name="Google Shape;220;g6e75fb4d3f_0_10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00" cy="302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28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21" name="Google Shape;221;g6e75fb4d3f_0_10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00" cy="76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4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22" name="Google Shape;222;g6e75fb4d3f_0_10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00" cy="302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28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223" name="Google Shape;223;g6e75fb4d3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38" y="168713"/>
            <a:ext cx="11263824" cy="65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6e75fb4d3f_0_10" descr="Finalmente è legge! E' stata approvata lo scorso 18 giugno la legge 71/17 contro il cyberbullismo.&#10;Cosa prevede? In questo breve video vediamo i punti cardini della legge entrata in vigore.&#10;&#10;Seguici su www.discentes.net" title="La legge contro il cyberbullismo spiegata in 1 minut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4875" y="4974967"/>
            <a:ext cx="2098475" cy="157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6e75fb4d3f_0_1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8450" y="490850"/>
            <a:ext cx="54292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6e75fb4d3f_0_1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7325" y="6089188"/>
            <a:ext cx="459105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/>
          <p:nvPr/>
        </p:nvSpPr>
        <p:spPr>
          <a:xfrm>
            <a:off x="3463" y="-66425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4" name="Google Shape;154;p2"/>
          <p:cNvSpPr txBox="1">
            <a:spLocks noGrp="1"/>
          </p:cNvSpPr>
          <p:nvPr>
            <p:ph type="ctrTitle"/>
          </p:nvPr>
        </p:nvSpPr>
        <p:spPr>
          <a:xfrm>
            <a:off x="83025" y="4134725"/>
            <a:ext cx="11889300" cy="13602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stria"/>
              <a:buNone/>
            </a:pPr>
            <a:r>
              <a:rPr lang="it-IT" sz="3000"/>
              <a:t>Safer Internet Day è una giornata internazionale di sensibilizzazione per i rischi che comporta utilizzare Internet. Tale giornata è stata istituita nel 2004 dall’UE. </a:t>
            </a:r>
            <a:endParaRPr sz="3000"/>
          </a:p>
        </p:txBody>
      </p:sp>
      <p:sp>
        <p:nvSpPr>
          <p:cNvPr id="155" name="Google Shape;155;p2"/>
          <p:cNvSpPr txBox="1">
            <a:spLocks noGrp="1"/>
          </p:cNvSpPr>
          <p:nvPr>
            <p:ph type="subTitle" idx="1"/>
          </p:nvPr>
        </p:nvSpPr>
        <p:spPr>
          <a:xfrm>
            <a:off x="1361625" y="5662422"/>
            <a:ext cx="9449100" cy="8802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80"/>
              <a:buNone/>
            </a:pPr>
            <a:r>
              <a:rPr lang="it-IT" sz="1800">
                <a:solidFill>
                  <a:srgbClr val="EA73A4"/>
                </a:solidFill>
              </a:rPr>
              <a:t>Ricorre il secondo giorno della seconda settimana del mese di febbraio di ogni anno.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r>
              <a:rPr lang="it-IT" sz="1800" u="sng">
                <a:solidFill>
                  <a:schemeClr val="accent1"/>
                </a:solidFill>
                <a:hlinkClick r:id="rId4"/>
              </a:rPr>
              <a:t>https://www.saferinternetday.org/</a:t>
            </a:r>
            <a:endParaRPr sz="1800">
              <a:solidFill>
                <a:srgbClr val="EA73A4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980"/>
              <a:buNone/>
            </a:pPr>
            <a:endParaRPr sz="1400">
              <a:solidFill>
                <a:srgbClr val="EA73A4"/>
              </a:solidFill>
            </a:endParaRPr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5">
            <a:alphaModFix/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 descr="Risultati immagini per internet safer day"/>
          <p:cNvPicPr preferRelativeResize="0"/>
          <p:nvPr/>
        </p:nvPicPr>
        <p:blipFill rotWithShape="1">
          <a:blip r:embed="rId6">
            <a:alphaModFix/>
          </a:blip>
          <a:srcRect t="9617" r="-1" b="7511"/>
          <a:stretch/>
        </p:blipFill>
        <p:spPr>
          <a:xfrm>
            <a:off x="-1" y="-1"/>
            <a:ext cx="12198915" cy="4220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 txBox="1"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gradFill>
            <a:gsLst>
              <a:gs pos="0">
                <a:srgbClr val="E79D6D"/>
              </a:gs>
              <a:gs pos="100000">
                <a:srgbClr val="D47836"/>
              </a:gs>
            </a:gsLst>
            <a:lin ang="5400000" scaled="0"/>
          </a:gradFill>
          <a:ln w="28575" cap="rnd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59"/>
              <a:buFont typeface="Lustria"/>
              <a:buNone/>
            </a:pPr>
            <a:r>
              <a:rPr lang="it-IT" sz="3959" b="1">
                <a:solidFill>
                  <a:srgbClr val="38761D"/>
                </a:solidFill>
                <a:latin typeface="Lustria"/>
                <a:ea typeface="Lustria"/>
                <a:cs typeface="Lustria"/>
                <a:sym typeface="Lustria"/>
              </a:rPr>
              <a:t>slogan 2020:</a:t>
            </a:r>
            <a:r>
              <a:rPr lang="it-IT" sz="5400" b="1">
                <a:solidFill>
                  <a:srgbClr val="38761D"/>
                </a:solidFill>
                <a:latin typeface="Lustria"/>
                <a:ea typeface="Lustria"/>
                <a:cs typeface="Lustria"/>
                <a:sym typeface="Lustria"/>
              </a:rPr>
              <a:t>  </a:t>
            </a:r>
            <a:br>
              <a:rPr lang="it-IT" sz="5400" b="1">
                <a:solidFill>
                  <a:srgbClr val="38761D"/>
                </a:solidFill>
                <a:latin typeface="Lustria"/>
                <a:ea typeface="Lustria"/>
                <a:cs typeface="Lustria"/>
                <a:sym typeface="Lustria"/>
              </a:rPr>
            </a:br>
            <a:r>
              <a:rPr lang="it-IT" sz="5400" b="1">
                <a:solidFill>
                  <a:srgbClr val="38761D"/>
                </a:solidFill>
                <a:latin typeface="Lustria"/>
                <a:ea typeface="Lustria"/>
                <a:cs typeface="Lustria"/>
                <a:sym typeface="Lustria"/>
              </a:rPr>
              <a:t>TOGETHER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64" name="Google Shape;164;p3"/>
          <p:cNvSpPr txBox="1">
            <a:spLocks noGrp="1"/>
          </p:cNvSpPr>
          <p:nvPr>
            <p:ph type="body" idx="1"/>
          </p:nvPr>
        </p:nvSpPr>
        <p:spPr>
          <a:xfrm>
            <a:off x="1370700" y="3773496"/>
            <a:ext cx="9440100" cy="6933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28575" cap="rnd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it-IT" sz="360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FOR A BETTER INTERNET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5" name="Google Shape;165;p3"/>
          <p:cNvSpPr/>
          <p:nvPr/>
        </p:nvSpPr>
        <p:spPr>
          <a:xfrm rot="1433754">
            <a:off x="8063281" y="2189343"/>
            <a:ext cx="812440" cy="8679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6" name="Google Shape;166;p3"/>
          <p:cNvSpPr/>
          <p:nvPr/>
        </p:nvSpPr>
        <p:spPr>
          <a:xfrm rot="-2105839">
            <a:off x="3243272" y="2245412"/>
            <a:ext cx="762305" cy="8370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73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dk1"/>
          </a:solidFill>
          <a:ln w="22225" cap="flat" cmpd="sng">
            <a:solidFill>
              <a:srgbClr val="EA73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73" name="Google Shape;173;p4" descr="Risultati immagini per netiquette"/>
          <p:cNvPicPr preferRelativeResize="0"/>
          <p:nvPr/>
        </p:nvPicPr>
        <p:blipFill rotWithShape="1">
          <a:blip r:embed="rId4">
            <a:alphaModFix/>
          </a:blip>
          <a:srcRect t="5580" r="1" b="1"/>
          <a:stretch/>
        </p:blipFill>
        <p:spPr>
          <a:xfrm>
            <a:off x="643467" y="643467"/>
            <a:ext cx="10905065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9" name="Google Shape;179;p5"/>
          <p:cNvSpPr/>
          <p:nvPr/>
        </p:nvSpPr>
        <p:spPr>
          <a:xfrm rot="5400000">
            <a:off x="-118536" y="1371603"/>
            <a:ext cx="5624423" cy="4100418"/>
          </a:xfrm>
          <a:custGeom>
            <a:avLst/>
            <a:gdLst/>
            <a:ahLst/>
            <a:cxnLst/>
            <a:rect l="l" t="t" r="r" b="b"/>
            <a:pathLst>
              <a:path w="1601" h="696" extrusionOk="0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1039900" y="743650"/>
            <a:ext cx="3470400" cy="1168500"/>
          </a:xfrm>
          <a:prstGeom prst="rect">
            <a:avLst/>
          </a:prstGeom>
          <a:solidFill>
            <a:srgbClr val="F1ECE3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stria"/>
              <a:buNone/>
            </a:pPr>
            <a:endParaRPr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stria"/>
              <a:buNone/>
            </a:pPr>
            <a:endParaRPr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stria"/>
              <a:buNone/>
            </a:pPr>
            <a:r>
              <a:rPr lang="it-IT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Alfabetizzazione digitale</a:t>
            </a:r>
            <a:r>
              <a:rPr lang="it-IT" sz="3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1" name="Google Shape;181;p5"/>
          <p:cNvSpPr txBox="1">
            <a:spLocks noGrp="1"/>
          </p:cNvSpPr>
          <p:nvPr>
            <p:ph type="body" idx="1"/>
          </p:nvPr>
        </p:nvSpPr>
        <p:spPr>
          <a:xfrm>
            <a:off x="1039905" y="2147862"/>
            <a:ext cx="3405573" cy="34995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84"/>
              <a:buNone/>
            </a:pPr>
            <a:endParaRPr sz="1120"/>
          </a:p>
          <a:p>
            <a:pPr marL="36900" lvl="0" indent="0" algn="just" rtl="0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1764"/>
              <a:buNone/>
            </a:pPr>
            <a:r>
              <a:rPr lang="it-IT" sz="2520"/>
              <a:t>non significa solo sfruttare le opportunità di apprendimento, di miglioramento delle competenze e di acquisizione di nuove conoscenze ed abilità offerte dalla rete …</a:t>
            </a:r>
            <a:endParaRPr/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7536" y="643467"/>
            <a:ext cx="5580812" cy="558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6" descr="Risultati immagini per alfabetizzazione digitale i rischi della rete"/>
          <p:cNvPicPr preferRelativeResize="0"/>
          <p:nvPr/>
        </p:nvPicPr>
        <p:blipFill rotWithShape="1">
          <a:blip r:embed="rId4">
            <a:alphaModFix/>
          </a:blip>
          <a:srcRect t="17853" b="7147"/>
          <a:stretch/>
        </p:blipFill>
        <p:spPr>
          <a:xfrm>
            <a:off x="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/>
          <p:nvPr/>
        </p:nvSpPr>
        <p:spPr>
          <a:xfrm rot="5400000">
            <a:off x="-118536" y="1371603"/>
            <a:ext cx="5624423" cy="4100418"/>
          </a:xfrm>
          <a:custGeom>
            <a:avLst/>
            <a:gdLst/>
            <a:ahLst/>
            <a:cxnLst/>
            <a:rect l="l" t="t" r="r" b="b"/>
            <a:pathLst>
              <a:path w="1601" h="696" extrusionOk="0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913800" y="686824"/>
            <a:ext cx="3596400" cy="1137600"/>
          </a:xfrm>
          <a:prstGeom prst="rect">
            <a:avLst/>
          </a:prstGeom>
          <a:gradFill>
            <a:gsLst>
              <a:gs pos="0">
                <a:srgbClr val="F6DFD4"/>
              </a:gs>
              <a:gs pos="100000">
                <a:srgbClr val="E8A279"/>
              </a:gs>
            </a:gsLst>
            <a:lin ang="5400000" scaled="0"/>
          </a:gradFill>
          <a:ln w="9525" cap="rnd" cmpd="sng">
            <a:solidFill>
              <a:srgbClr val="DA894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stria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stria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stria"/>
              <a:buNone/>
            </a:pPr>
            <a:r>
              <a:rPr lang="it-IT" sz="3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Alfabetizzazione digitale significa anche </a:t>
            </a:r>
            <a:r>
              <a:rPr lang="it-IT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…</a:t>
            </a:r>
            <a:endParaRPr/>
          </a:p>
        </p:txBody>
      </p:sp>
      <p:sp>
        <p:nvSpPr>
          <p:cNvPr id="190" name="Google Shape;190;p6"/>
          <p:cNvSpPr txBox="1">
            <a:spLocks noGrp="1"/>
          </p:cNvSpPr>
          <p:nvPr>
            <p:ph type="body" idx="1"/>
          </p:nvPr>
        </p:nvSpPr>
        <p:spPr>
          <a:xfrm>
            <a:off x="913795" y="1968237"/>
            <a:ext cx="3531684" cy="36791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9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 sz="2400"/>
              <a:t>nel modo rapido e caotico del digitale, saper gestire le novità emotive e gli innumerevoli stimoli senza soccombere, educandosi a fare della rete un posto sicuro dove «vivere» quando si è online.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7" descr="Risultati immagini per alfabetizzazione digitale i rischi della rete"/>
          <p:cNvPicPr preferRelativeResize="0"/>
          <p:nvPr/>
        </p:nvPicPr>
        <p:blipFill rotWithShape="1">
          <a:blip r:embed="rId4">
            <a:alphaModFix/>
          </a:blip>
          <a:srcRect t="17430" r="-1" b="305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Lustria"/>
              <a:buNone/>
            </a:pPr>
            <a:r>
              <a:rPr lang="it-IT" sz="72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APPROFONDIMENTI</a:t>
            </a:r>
            <a:endParaRPr sz="72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it-IT"/>
              <a:t>UN RIFERIMENTO NORMATIVO</a:t>
            </a:r>
            <a:endParaRPr/>
          </a:p>
        </p:txBody>
      </p:sp>
      <p:sp>
        <p:nvSpPr>
          <p:cNvPr id="202" name="Google Shape;202;p8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260"/>
              <a:buNone/>
            </a:pPr>
            <a:r>
              <a:rPr lang="it-IT" sz="1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Il 28 luglio 2015 è stata emanata dalla Camera dei Deputati del Parlamento italiano la Dichiarazione dei diritti di Internet.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260"/>
              <a:buNone/>
            </a:pPr>
            <a:r>
              <a:rPr lang="it-IT" sz="1800" u="sng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  <a:hlinkClick r:id="rId4"/>
              </a:rPr>
              <a:t> https://www.generazioniconnesse.it/site/it/0000/00/00/carta-dei-diritti-di-internet/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980"/>
              <a:buNone/>
            </a:pPr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it-IT"/>
              <a:t>I PERICOLI DELLA RETE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gradFill>
            <a:gsLst>
              <a:gs pos="0">
                <a:srgbClr val="F9DFE8"/>
              </a:gs>
              <a:gs pos="100000">
                <a:srgbClr val="ED8DB2"/>
              </a:gs>
            </a:gsLst>
            <a:lin ang="5400000" scaled="0"/>
          </a:gradFill>
          <a:ln w="9525" cap="rnd" cmpd="sng">
            <a:solidFill>
              <a:srgbClr val="DF6D9C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13"/>
              <a:buNone/>
            </a:pPr>
            <a:r>
              <a:rPr lang="it-IT" sz="259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# BASTA BUFALE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295"/>
              <a:buNone/>
            </a:pPr>
            <a:endParaRPr sz="1850"/>
          </a:p>
          <a:p>
            <a:pPr marL="0" lvl="0" indent="0" algn="ctr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295"/>
              <a:buNone/>
            </a:pPr>
            <a:r>
              <a:rPr lang="it-IT" sz="185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Condivido o non condivido?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295"/>
              <a:buNone/>
            </a:pPr>
            <a:r>
              <a:rPr lang="it-IT" sz="185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Indagine sulle </a:t>
            </a:r>
            <a:r>
              <a:rPr lang="it-IT" sz="1850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fake news</a:t>
            </a:r>
            <a:r>
              <a:rPr lang="it-IT" sz="185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295"/>
              <a:buNone/>
            </a:pPr>
            <a:endParaRPr sz="1850"/>
          </a:p>
          <a:p>
            <a:pPr marL="0" lvl="0" indent="0" algn="ctr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295"/>
              <a:buNone/>
            </a:pPr>
            <a:r>
              <a:rPr lang="it-IT" sz="1850" u="sng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  <a:hlinkClick r:id="rId5"/>
              </a:rPr>
              <a:t>https://www.generazioniconnesse.it/site/it/0000/00/00/bastabufale/</a:t>
            </a:r>
            <a:endParaRPr sz="1850"/>
          </a:p>
        </p:txBody>
      </p:sp>
      <p:sp>
        <p:nvSpPr>
          <p:cNvPr id="205" name="Google Shape;205;p8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it-IT"/>
              <a:t>LIBERI (MA RESPONSABILI) </a:t>
            </a:r>
            <a:endParaRPr/>
          </a:p>
        </p:txBody>
      </p:sp>
      <p:sp>
        <p:nvSpPr>
          <p:cNvPr id="206" name="Google Shape;206;p8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gradFill>
            <a:gsLst>
              <a:gs pos="0">
                <a:srgbClr val="E3DDC8"/>
              </a:gs>
              <a:gs pos="100000">
                <a:srgbClr val="C1B171"/>
              </a:gs>
            </a:gsLst>
            <a:lin ang="5400000" scaled="0"/>
          </a:gradFill>
          <a:ln w="9525" cap="rnd" cmpd="sng">
            <a:solidFill>
              <a:srgbClr val="AD9B3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3200" u="sng">
              <a:solidFill>
                <a:schemeClr val="hlink"/>
              </a:solidFill>
              <a:hlinkClick r:id="rId6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SzPts val="2240"/>
              <a:buNone/>
            </a:pPr>
            <a:r>
              <a:rPr lang="it-IT" sz="3200" u="sng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  <a:hlinkClick r:id="rId6"/>
              </a:rPr>
              <a:t>Un e-book … su cui discutere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980"/>
              <a:buNone/>
            </a:pPr>
            <a:endParaRPr u="sng">
              <a:solidFill>
                <a:schemeClr val="hlink"/>
              </a:solidFill>
              <a:hlinkClick r:id="rId6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6e75fb4d3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5" y="229050"/>
            <a:ext cx="11972675" cy="648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3D3822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31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Noto Sans Symbols</vt:lpstr>
      <vt:lpstr>Lustria</vt:lpstr>
      <vt:lpstr>Arial</vt:lpstr>
      <vt:lpstr>Amatic SC</vt:lpstr>
      <vt:lpstr>SlateVTI</vt:lpstr>
      <vt:lpstr>INTERNET SAFER DAY</vt:lpstr>
      <vt:lpstr>Safer Internet Day è una giornata internazionale di sensibilizzazione per i rischi che comporta utilizzare Internet. Tale giornata è stata istituita nel 2004 dall’UE. </vt:lpstr>
      <vt:lpstr>slogan 2020:   TOGETHER</vt:lpstr>
      <vt:lpstr>Presentazione standard di PowerPoint</vt:lpstr>
      <vt:lpstr>  Alfabetizzazione digitale </vt:lpstr>
      <vt:lpstr>  Alfabetizzazione digitale significa anche …</vt:lpstr>
      <vt:lpstr>Presentazione standard di PowerPoint</vt:lpstr>
      <vt:lpstr>APPROFONDIMENTI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SAFER DAY</dc:title>
  <dc:creator>MONICA ROCCHI</dc:creator>
  <cp:lastModifiedBy>pc10</cp:lastModifiedBy>
  <cp:revision>1</cp:revision>
  <dcterms:created xsi:type="dcterms:W3CDTF">2020-01-25T08:40:08Z</dcterms:created>
  <dcterms:modified xsi:type="dcterms:W3CDTF">2020-02-04T06:40:44Z</dcterms:modified>
</cp:coreProperties>
</file>